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6" r:id="rId3"/>
    <p:sldId id="276" r:id="rId4"/>
    <p:sldId id="275" r:id="rId5"/>
    <p:sldId id="274" r:id="rId6"/>
    <p:sldId id="257" r:id="rId7"/>
    <p:sldId id="278" r:id="rId8"/>
    <p:sldId id="258" r:id="rId9"/>
    <p:sldId id="280" r:id="rId10"/>
    <p:sldId id="259" r:id="rId11"/>
    <p:sldId id="281" r:id="rId12"/>
    <p:sldId id="261" r:id="rId13"/>
    <p:sldId id="279" r:id="rId14"/>
    <p:sldId id="262" r:id="rId15"/>
    <p:sldId id="277" r:id="rId16"/>
    <p:sldId id="263" r:id="rId17"/>
    <p:sldId id="264" r:id="rId18"/>
    <p:sldId id="265" r:id="rId19"/>
    <p:sldId id="266" r:id="rId20"/>
    <p:sldId id="267" r:id="rId21"/>
    <p:sldId id="268" r:id="rId22"/>
    <p:sldId id="338" r:id="rId23"/>
    <p:sldId id="269"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70"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271"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272" r:id="rId81"/>
    <p:sldId id="273" r:id="rId82"/>
    <p:sldId id="260" r:id="rId83"/>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7" autoAdjust="0"/>
    <p:restoredTop sz="94660"/>
  </p:normalViewPr>
  <p:slideViewPr>
    <p:cSldViewPr snapToGrid="0">
      <p:cViewPr varScale="1">
        <p:scale>
          <a:sx n="50" d="100"/>
          <a:sy n="50" d="100"/>
        </p:scale>
        <p:origin x="72"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FFA7-2580-ED32-37FE-17604B9E00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PE"/>
          </a:p>
        </p:txBody>
      </p:sp>
      <p:sp>
        <p:nvSpPr>
          <p:cNvPr id="3" name="Subtitle 2">
            <a:extLst>
              <a:ext uri="{FF2B5EF4-FFF2-40B4-BE49-F238E27FC236}">
                <a16:creationId xmlns:a16="http://schemas.microsoft.com/office/drawing/2014/main" id="{B238F893-C903-830D-C511-7731AB2E0E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PE"/>
          </a:p>
        </p:txBody>
      </p:sp>
      <p:sp>
        <p:nvSpPr>
          <p:cNvPr id="4" name="Date Placeholder 3">
            <a:extLst>
              <a:ext uri="{FF2B5EF4-FFF2-40B4-BE49-F238E27FC236}">
                <a16:creationId xmlns:a16="http://schemas.microsoft.com/office/drawing/2014/main" id="{56592ECE-7DD4-D2BD-9289-A9FD73106026}"/>
              </a:ext>
            </a:extLst>
          </p:cNvPr>
          <p:cNvSpPr>
            <a:spLocks noGrp="1"/>
          </p:cNvSpPr>
          <p:nvPr>
            <p:ph type="dt" sz="half" idx="10"/>
          </p:nvPr>
        </p:nvSpPr>
        <p:spPr/>
        <p:txBody>
          <a:bodyPr/>
          <a:lstStyle/>
          <a:p>
            <a:fld id="{9FE4680F-CB90-4D9A-BF3D-F0644C2DAD72}" type="datetimeFigureOut">
              <a:rPr lang="es-PE" smtClean="0"/>
              <a:t>3/11/2024</a:t>
            </a:fld>
            <a:endParaRPr lang="es-PE"/>
          </a:p>
        </p:txBody>
      </p:sp>
      <p:sp>
        <p:nvSpPr>
          <p:cNvPr id="5" name="Footer Placeholder 4">
            <a:extLst>
              <a:ext uri="{FF2B5EF4-FFF2-40B4-BE49-F238E27FC236}">
                <a16:creationId xmlns:a16="http://schemas.microsoft.com/office/drawing/2014/main" id="{2766EFE7-02E1-7E6D-278A-73853A2C4392}"/>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946A4EED-1E91-5858-31C4-82648C8293E6}"/>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3628966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C46B-E358-BB07-E65A-28A55DDC916D}"/>
              </a:ext>
            </a:extLst>
          </p:cNvPr>
          <p:cNvSpPr>
            <a:spLocks noGrp="1"/>
          </p:cNvSpPr>
          <p:nvPr>
            <p:ph type="title"/>
          </p:nvPr>
        </p:nvSpPr>
        <p:spPr/>
        <p:txBody>
          <a:bodyPr/>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F39AE825-FB04-9D79-C4A6-1F15B3E5A9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6409C91D-D82D-29F8-CF50-629FEFEA9EFF}"/>
              </a:ext>
            </a:extLst>
          </p:cNvPr>
          <p:cNvSpPr>
            <a:spLocks noGrp="1"/>
          </p:cNvSpPr>
          <p:nvPr>
            <p:ph type="dt" sz="half" idx="10"/>
          </p:nvPr>
        </p:nvSpPr>
        <p:spPr/>
        <p:txBody>
          <a:bodyPr/>
          <a:lstStyle/>
          <a:p>
            <a:fld id="{9FE4680F-CB90-4D9A-BF3D-F0644C2DAD72}" type="datetimeFigureOut">
              <a:rPr lang="es-PE" smtClean="0"/>
              <a:t>3/11/2024</a:t>
            </a:fld>
            <a:endParaRPr lang="es-PE"/>
          </a:p>
        </p:txBody>
      </p:sp>
      <p:sp>
        <p:nvSpPr>
          <p:cNvPr id="5" name="Footer Placeholder 4">
            <a:extLst>
              <a:ext uri="{FF2B5EF4-FFF2-40B4-BE49-F238E27FC236}">
                <a16:creationId xmlns:a16="http://schemas.microsoft.com/office/drawing/2014/main" id="{138F3F62-5AE3-BF7E-F006-B222BDAF56FB}"/>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FA60F067-1095-C982-1BFC-DB1D71C9E6BA}"/>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105584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AE27C4-90F9-4C3E-4278-C5020B737F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956D6215-A096-AEDD-1073-8960A430D8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9D2BF228-AA01-BA82-2F5F-5A68C94CDB8C}"/>
              </a:ext>
            </a:extLst>
          </p:cNvPr>
          <p:cNvSpPr>
            <a:spLocks noGrp="1"/>
          </p:cNvSpPr>
          <p:nvPr>
            <p:ph type="dt" sz="half" idx="10"/>
          </p:nvPr>
        </p:nvSpPr>
        <p:spPr/>
        <p:txBody>
          <a:bodyPr/>
          <a:lstStyle/>
          <a:p>
            <a:fld id="{9FE4680F-CB90-4D9A-BF3D-F0644C2DAD72}" type="datetimeFigureOut">
              <a:rPr lang="es-PE" smtClean="0"/>
              <a:t>3/11/2024</a:t>
            </a:fld>
            <a:endParaRPr lang="es-PE"/>
          </a:p>
        </p:txBody>
      </p:sp>
      <p:sp>
        <p:nvSpPr>
          <p:cNvPr id="5" name="Footer Placeholder 4">
            <a:extLst>
              <a:ext uri="{FF2B5EF4-FFF2-40B4-BE49-F238E27FC236}">
                <a16:creationId xmlns:a16="http://schemas.microsoft.com/office/drawing/2014/main" id="{EF00B65B-8D78-FB7B-35B2-4DD7FCCBD903}"/>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B02341DD-F372-5759-49E9-A3A33CAF6FEB}"/>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558990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C15B-D8E6-720E-B742-E666C7061D7A}"/>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DB6BE687-D416-8D40-E409-092A5580AB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B6CC93E2-9124-B0DB-950D-B1EFBFE4BFDE}"/>
              </a:ext>
            </a:extLst>
          </p:cNvPr>
          <p:cNvSpPr>
            <a:spLocks noGrp="1"/>
          </p:cNvSpPr>
          <p:nvPr>
            <p:ph type="dt" sz="half" idx="10"/>
          </p:nvPr>
        </p:nvSpPr>
        <p:spPr/>
        <p:txBody>
          <a:bodyPr/>
          <a:lstStyle/>
          <a:p>
            <a:fld id="{9FE4680F-CB90-4D9A-BF3D-F0644C2DAD72}" type="datetimeFigureOut">
              <a:rPr lang="es-PE" smtClean="0"/>
              <a:t>3/11/2024</a:t>
            </a:fld>
            <a:endParaRPr lang="es-PE"/>
          </a:p>
        </p:txBody>
      </p:sp>
      <p:sp>
        <p:nvSpPr>
          <p:cNvPr id="5" name="Footer Placeholder 4">
            <a:extLst>
              <a:ext uri="{FF2B5EF4-FFF2-40B4-BE49-F238E27FC236}">
                <a16:creationId xmlns:a16="http://schemas.microsoft.com/office/drawing/2014/main" id="{155992DB-EB33-3BCB-E9D4-73466BB9488A}"/>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8EF7306A-EADC-3927-2D1F-97D6217F2A75}"/>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925723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B5A9-08AE-DC94-69D4-2E2BF6BCCE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PE"/>
          </a:p>
        </p:txBody>
      </p:sp>
      <p:sp>
        <p:nvSpPr>
          <p:cNvPr id="3" name="Text Placeholder 2">
            <a:extLst>
              <a:ext uri="{FF2B5EF4-FFF2-40B4-BE49-F238E27FC236}">
                <a16:creationId xmlns:a16="http://schemas.microsoft.com/office/drawing/2014/main" id="{EDE70347-F115-0219-C384-2AF2B022E5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272C0A-8B6F-0484-CD4D-5FA3F36C1CA9}"/>
              </a:ext>
            </a:extLst>
          </p:cNvPr>
          <p:cNvSpPr>
            <a:spLocks noGrp="1"/>
          </p:cNvSpPr>
          <p:nvPr>
            <p:ph type="dt" sz="half" idx="10"/>
          </p:nvPr>
        </p:nvSpPr>
        <p:spPr/>
        <p:txBody>
          <a:bodyPr/>
          <a:lstStyle/>
          <a:p>
            <a:fld id="{9FE4680F-CB90-4D9A-BF3D-F0644C2DAD72}" type="datetimeFigureOut">
              <a:rPr lang="es-PE" smtClean="0"/>
              <a:t>3/11/2024</a:t>
            </a:fld>
            <a:endParaRPr lang="es-PE"/>
          </a:p>
        </p:txBody>
      </p:sp>
      <p:sp>
        <p:nvSpPr>
          <p:cNvPr id="5" name="Footer Placeholder 4">
            <a:extLst>
              <a:ext uri="{FF2B5EF4-FFF2-40B4-BE49-F238E27FC236}">
                <a16:creationId xmlns:a16="http://schemas.microsoft.com/office/drawing/2014/main" id="{737E9145-8D77-2941-7D49-17ADBEF50560}"/>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AFC30B01-7B7E-84C1-CA6B-0CFA77394CC4}"/>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407365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2296C-F4FF-19F4-A842-179C4268894C}"/>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3ACC46B3-9453-61F5-6F4E-A33FDB6706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Content Placeholder 3">
            <a:extLst>
              <a:ext uri="{FF2B5EF4-FFF2-40B4-BE49-F238E27FC236}">
                <a16:creationId xmlns:a16="http://schemas.microsoft.com/office/drawing/2014/main" id="{A2FAB190-0644-F6D9-6504-BDCB33FE62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Date Placeholder 4">
            <a:extLst>
              <a:ext uri="{FF2B5EF4-FFF2-40B4-BE49-F238E27FC236}">
                <a16:creationId xmlns:a16="http://schemas.microsoft.com/office/drawing/2014/main" id="{AB03BFC7-E7C1-9C9F-9AAC-688EA37A9194}"/>
              </a:ext>
            </a:extLst>
          </p:cNvPr>
          <p:cNvSpPr>
            <a:spLocks noGrp="1"/>
          </p:cNvSpPr>
          <p:nvPr>
            <p:ph type="dt" sz="half" idx="10"/>
          </p:nvPr>
        </p:nvSpPr>
        <p:spPr/>
        <p:txBody>
          <a:bodyPr/>
          <a:lstStyle/>
          <a:p>
            <a:fld id="{9FE4680F-CB90-4D9A-BF3D-F0644C2DAD72}" type="datetimeFigureOut">
              <a:rPr lang="es-PE" smtClean="0"/>
              <a:t>3/11/2024</a:t>
            </a:fld>
            <a:endParaRPr lang="es-PE"/>
          </a:p>
        </p:txBody>
      </p:sp>
      <p:sp>
        <p:nvSpPr>
          <p:cNvPr id="6" name="Footer Placeholder 5">
            <a:extLst>
              <a:ext uri="{FF2B5EF4-FFF2-40B4-BE49-F238E27FC236}">
                <a16:creationId xmlns:a16="http://schemas.microsoft.com/office/drawing/2014/main" id="{E65FD6C3-3C50-4B0D-9760-3E7F9CCE08DF}"/>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0FC975CE-C12F-7BA6-3707-651E3687391F}"/>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3980065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AE01-0A71-ECFA-AC23-E166C46A592B}"/>
              </a:ext>
            </a:extLst>
          </p:cNvPr>
          <p:cNvSpPr>
            <a:spLocks noGrp="1"/>
          </p:cNvSpPr>
          <p:nvPr>
            <p:ph type="title"/>
          </p:nvPr>
        </p:nvSpPr>
        <p:spPr>
          <a:xfrm>
            <a:off x="839788" y="365125"/>
            <a:ext cx="10515600" cy="1325563"/>
          </a:xfrm>
        </p:spPr>
        <p:txBody>
          <a:bodyPr/>
          <a:lstStyle/>
          <a:p>
            <a:r>
              <a:rPr lang="en-US"/>
              <a:t>Click to edit Master title style</a:t>
            </a:r>
            <a:endParaRPr lang="es-PE"/>
          </a:p>
        </p:txBody>
      </p:sp>
      <p:sp>
        <p:nvSpPr>
          <p:cNvPr id="3" name="Text Placeholder 2">
            <a:extLst>
              <a:ext uri="{FF2B5EF4-FFF2-40B4-BE49-F238E27FC236}">
                <a16:creationId xmlns:a16="http://schemas.microsoft.com/office/drawing/2014/main" id="{12562883-BEE7-6693-DDDA-AE484AB520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1D219-09DF-E27C-892E-B5A0974361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Text Placeholder 4">
            <a:extLst>
              <a:ext uri="{FF2B5EF4-FFF2-40B4-BE49-F238E27FC236}">
                <a16:creationId xmlns:a16="http://schemas.microsoft.com/office/drawing/2014/main" id="{813B3E5C-BA96-945E-05A5-EBAE5C964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30731E-80BF-37CC-F622-376F0A84B1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7" name="Date Placeholder 6">
            <a:extLst>
              <a:ext uri="{FF2B5EF4-FFF2-40B4-BE49-F238E27FC236}">
                <a16:creationId xmlns:a16="http://schemas.microsoft.com/office/drawing/2014/main" id="{0D1C8BE0-E8B2-0E3E-BF26-0861670B977A}"/>
              </a:ext>
            </a:extLst>
          </p:cNvPr>
          <p:cNvSpPr>
            <a:spLocks noGrp="1"/>
          </p:cNvSpPr>
          <p:nvPr>
            <p:ph type="dt" sz="half" idx="10"/>
          </p:nvPr>
        </p:nvSpPr>
        <p:spPr/>
        <p:txBody>
          <a:bodyPr/>
          <a:lstStyle/>
          <a:p>
            <a:fld id="{9FE4680F-CB90-4D9A-BF3D-F0644C2DAD72}" type="datetimeFigureOut">
              <a:rPr lang="es-PE" smtClean="0"/>
              <a:t>3/11/2024</a:t>
            </a:fld>
            <a:endParaRPr lang="es-PE"/>
          </a:p>
        </p:txBody>
      </p:sp>
      <p:sp>
        <p:nvSpPr>
          <p:cNvPr id="8" name="Footer Placeholder 7">
            <a:extLst>
              <a:ext uri="{FF2B5EF4-FFF2-40B4-BE49-F238E27FC236}">
                <a16:creationId xmlns:a16="http://schemas.microsoft.com/office/drawing/2014/main" id="{C3F861CA-162D-6AAB-05E8-8BA1804FEB8E}"/>
              </a:ext>
            </a:extLst>
          </p:cNvPr>
          <p:cNvSpPr>
            <a:spLocks noGrp="1"/>
          </p:cNvSpPr>
          <p:nvPr>
            <p:ph type="ftr" sz="quarter" idx="11"/>
          </p:nvPr>
        </p:nvSpPr>
        <p:spPr/>
        <p:txBody>
          <a:bodyPr/>
          <a:lstStyle/>
          <a:p>
            <a:endParaRPr lang="es-PE"/>
          </a:p>
        </p:txBody>
      </p:sp>
      <p:sp>
        <p:nvSpPr>
          <p:cNvPr id="9" name="Slide Number Placeholder 8">
            <a:extLst>
              <a:ext uri="{FF2B5EF4-FFF2-40B4-BE49-F238E27FC236}">
                <a16:creationId xmlns:a16="http://schemas.microsoft.com/office/drawing/2014/main" id="{E3076B66-9D61-37BF-AB4B-E83157074D1F}"/>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04283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310F-1FDB-7AC1-A379-0B04B2D2568D}"/>
              </a:ext>
            </a:extLst>
          </p:cNvPr>
          <p:cNvSpPr>
            <a:spLocks noGrp="1"/>
          </p:cNvSpPr>
          <p:nvPr>
            <p:ph type="title"/>
          </p:nvPr>
        </p:nvSpPr>
        <p:spPr/>
        <p:txBody>
          <a:bodyPr/>
          <a:lstStyle/>
          <a:p>
            <a:r>
              <a:rPr lang="en-US"/>
              <a:t>Click to edit Master title style</a:t>
            </a:r>
            <a:endParaRPr lang="es-PE"/>
          </a:p>
        </p:txBody>
      </p:sp>
      <p:sp>
        <p:nvSpPr>
          <p:cNvPr id="3" name="Date Placeholder 2">
            <a:extLst>
              <a:ext uri="{FF2B5EF4-FFF2-40B4-BE49-F238E27FC236}">
                <a16:creationId xmlns:a16="http://schemas.microsoft.com/office/drawing/2014/main" id="{8D51E3F8-016B-AB0B-2FB2-413A43753BB4}"/>
              </a:ext>
            </a:extLst>
          </p:cNvPr>
          <p:cNvSpPr>
            <a:spLocks noGrp="1"/>
          </p:cNvSpPr>
          <p:nvPr>
            <p:ph type="dt" sz="half" idx="10"/>
          </p:nvPr>
        </p:nvSpPr>
        <p:spPr/>
        <p:txBody>
          <a:bodyPr/>
          <a:lstStyle/>
          <a:p>
            <a:fld id="{9FE4680F-CB90-4D9A-BF3D-F0644C2DAD72}" type="datetimeFigureOut">
              <a:rPr lang="es-PE" smtClean="0"/>
              <a:t>3/11/2024</a:t>
            </a:fld>
            <a:endParaRPr lang="es-PE"/>
          </a:p>
        </p:txBody>
      </p:sp>
      <p:sp>
        <p:nvSpPr>
          <p:cNvPr id="4" name="Footer Placeholder 3">
            <a:extLst>
              <a:ext uri="{FF2B5EF4-FFF2-40B4-BE49-F238E27FC236}">
                <a16:creationId xmlns:a16="http://schemas.microsoft.com/office/drawing/2014/main" id="{7796F9BD-022B-4DAC-2B3F-85135A470DB5}"/>
              </a:ext>
            </a:extLst>
          </p:cNvPr>
          <p:cNvSpPr>
            <a:spLocks noGrp="1"/>
          </p:cNvSpPr>
          <p:nvPr>
            <p:ph type="ftr" sz="quarter" idx="11"/>
          </p:nvPr>
        </p:nvSpPr>
        <p:spPr/>
        <p:txBody>
          <a:bodyPr/>
          <a:lstStyle/>
          <a:p>
            <a:endParaRPr lang="es-PE"/>
          </a:p>
        </p:txBody>
      </p:sp>
      <p:sp>
        <p:nvSpPr>
          <p:cNvPr id="5" name="Slide Number Placeholder 4">
            <a:extLst>
              <a:ext uri="{FF2B5EF4-FFF2-40B4-BE49-F238E27FC236}">
                <a16:creationId xmlns:a16="http://schemas.microsoft.com/office/drawing/2014/main" id="{5813B7F5-5512-7D17-2C48-279411765B4D}"/>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3500137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5AABEC-FF90-A365-8831-E157DE2C3443}"/>
              </a:ext>
            </a:extLst>
          </p:cNvPr>
          <p:cNvSpPr>
            <a:spLocks noGrp="1"/>
          </p:cNvSpPr>
          <p:nvPr>
            <p:ph type="dt" sz="half" idx="10"/>
          </p:nvPr>
        </p:nvSpPr>
        <p:spPr/>
        <p:txBody>
          <a:bodyPr/>
          <a:lstStyle/>
          <a:p>
            <a:fld id="{9FE4680F-CB90-4D9A-BF3D-F0644C2DAD72}" type="datetimeFigureOut">
              <a:rPr lang="es-PE" smtClean="0"/>
              <a:t>3/11/2024</a:t>
            </a:fld>
            <a:endParaRPr lang="es-PE"/>
          </a:p>
        </p:txBody>
      </p:sp>
      <p:sp>
        <p:nvSpPr>
          <p:cNvPr id="3" name="Footer Placeholder 2">
            <a:extLst>
              <a:ext uri="{FF2B5EF4-FFF2-40B4-BE49-F238E27FC236}">
                <a16:creationId xmlns:a16="http://schemas.microsoft.com/office/drawing/2014/main" id="{A590EDB0-1BE5-1478-989A-BA76EAB27D57}"/>
              </a:ext>
            </a:extLst>
          </p:cNvPr>
          <p:cNvSpPr>
            <a:spLocks noGrp="1"/>
          </p:cNvSpPr>
          <p:nvPr>
            <p:ph type="ftr" sz="quarter" idx="11"/>
          </p:nvPr>
        </p:nvSpPr>
        <p:spPr/>
        <p:txBody>
          <a:bodyPr/>
          <a:lstStyle/>
          <a:p>
            <a:endParaRPr lang="es-PE"/>
          </a:p>
        </p:txBody>
      </p:sp>
      <p:sp>
        <p:nvSpPr>
          <p:cNvPr id="4" name="Slide Number Placeholder 3">
            <a:extLst>
              <a:ext uri="{FF2B5EF4-FFF2-40B4-BE49-F238E27FC236}">
                <a16:creationId xmlns:a16="http://schemas.microsoft.com/office/drawing/2014/main" id="{4D829F5B-0D86-2557-75BB-6BABEB27D8EC}"/>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896389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70DB-B381-8ACE-732B-2FBE1B3E3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Content Placeholder 2">
            <a:extLst>
              <a:ext uri="{FF2B5EF4-FFF2-40B4-BE49-F238E27FC236}">
                <a16:creationId xmlns:a16="http://schemas.microsoft.com/office/drawing/2014/main" id="{44D6D0EF-1B1B-1F77-ECF5-4B976D1EDE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Text Placeholder 3">
            <a:extLst>
              <a:ext uri="{FF2B5EF4-FFF2-40B4-BE49-F238E27FC236}">
                <a16:creationId xmlns:a16="http://schemas.microsoft.com/office/drawing/2014/main" id="{E5C4F238-8022-7103-75CA-FD48E5F72D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D4DF6A-190D-C0C4-6485-F3A7478267B0}"/>
              </a:ext>
            </a:extLst>
          </p:cNvPr>
          <p:cNvSpPr>
            <a:spLocks noGrp="1"/>
          </p:cNvSpPr>
          <p:nvPr>
            <p:ph type="dt" sz="half" idx="10"/>
          </p:nvPr>
        </p:nvSpPr>
        <p:spPr/>
        <p:txBody>
          <a:bodyPr/>
          <a:lstStyle/>
          <a:p>
            <a:fld id="{9FE4680F-CB90-4D9A-BF3D-F0644C2DAD72}" type="datetimeFigureOut">
              <a:rPr lang="es-PE" smtClean="0"/>
              <a:t>3/11/2024</a:t>
            </a:fld>
            <a:endParaRPr lang="es-PE"/>
          </a:p>
        </p:txBody>
      </p:sp>
      <p:sp>
        <p:nvSpPr>
          <p:cNvPr id="6" name="Footer Placeholder 5">
            <a:extLst>
              <a:ext uri="{FF2B5EF4-FFF2-40B4-BE49-F238E27FC236}">
                <a16:creationId xmlns:a16="http://schemas.microsoft.com/office/drawing/2014/main" id="{1DD5FFF4-51A9-AE79-2A1A-D6D69391B05A}"/>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876AC2FE-F7D0-C981-FB1D-BB4582763064}"/>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242516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A90F-14BC-67DE-D596-079996C0D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Picture Placeholder 2">
            <a:extLst>
              <a:ext uri="{FF2B5EF4-FFF2-40B4-BE49-F238E27FC236}">
                <a16:creationId xmlns:a16="http://schemas.microsoft.com/office/drawing/2014/main" id="{2498A42E-B7D0-A229-DB4A-05655D8E70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Text Placeholder 3">
            <a:extLst>
              <a:ext uri="{FF2B5EF4-FFF2-40B4-BE49-F238E27FC236}">
                <a16:creationId xmlns:a16="http://schemas.microsoft.com/office/drawing/2014/main" id="{0A8FFC2E-DECF-C1C8-58D3-2CB97EB0B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77923C-7D9C-549A-02D6-DD7501FCB5D5}"/>
              </a:ext>
            </a:extLst>
          </p:cNvPr>
          <p:cNvSpPr>
            <a:spLocks noGrp="1"/>
          </p:cNvSpPr>
          <p:nvPr>
            <p:ph type="dt" sz="half" idx="10"/>
          </p:nvPr>
        </p:nvSpPr>
        <p:spPr/>
        <p:txBody>
          <a:bodyPr/>
          <a:lstStyle/>
          <a:p>
            <a:fld id="{9FE4680F-CB90-4D9A-BF3D-F0644C2DAD72}" type="datetimeFigureOut">
              <a:rPr lang="es-PE" smtClean="0"/>
              <a:t>3/11/2024</a:t>
            </a:fld>
            <a:endParaRPr lang="es-PE"/>
          </a:p>
        </p:txBody>
      </p:sp>
      <p:sp>
        <p:nvSpPr>
          <p:cNvPr id="6" name="Footer Placeholder 5">
            <a:extLst>
              <a:ext uri="{FF2B5EF4-FFF2-40B4-BE49-F238E27FC236}">
                <a16:creationId xmlns:a16="http://schemas.microsoft.com/office/drawing/2014/main" id="{6724361B-E41B-7F5E-4CA9-B6264E40DB9C}"/>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FBFEDD39-91ED-7826-654F-C84F63774889}"/>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46642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657BB-FE8A-364F-65AB-E8B4A09B2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PE"/>
          </a:p>
        </p:txBody>
      </p:sp>
      <p:sp>
        <p:nvSpPr>
          <p:cNvPr id="3" name="Text Placeholder 2">
            <a:extLst>
              <a:ext uri="{FF2B5EF4-FFF2-40B4-BE49-F238E27FC236}">
                <a16:creationId xmlns:a16="http://schemas.microsoft.com/office/drawing/2014/main" id="{3A4B5E57-FFD3-46E3-FBC7-372D0C89E7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AD95906F-C041-598C-0FEE-B5CEFBD7CE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4680F-CB90-4D9A-BF3D-F0644C2DAD72}" type="datetimeFigureOut">
              <a:rPr lang="es-PE" smtClean="0"/>
              <a:t>3/11/2024</a:t>
            </a:fld>
            <a:endParaRPr lang="es-PE"/>
          </a:p>
        </p:txBody>
      </p:sp>
      <p:sp>
        <p:nvSpPr>
          <p:cNvPr id="5" name="Footer Placeholder 4">
            <a:extLst>
              <a:ext uri="{FF2B5EF4-FFF2-40B4-BE49-F238E27FC236}">
                <a16:creationId xmlns:a16="http://schemas.microsoft.com/office/drawing/2014/main" id="{952C393B-2DB5-376C-CAC9-908B4E1F74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a:extLst>
              <a:ext uri="{FF2B5EF4-FFF2-40B4-BE49-F238E27FC236}">
                <a16:creationId xmlns:a16="http://schemas.microsoft.com/office/drawing/2014/main" id="{630AB8A8-73C9-0FDC-2F1F-BFA4E13013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708B6-8FA7-46AD-870C-41DE90C362DE}" type="slidenum">
              <a:rPr lang="es-PE" smtClean="0"/>
              <a:t>‹#›</a:t>
            </a:fld>
            <a:endParaRPr lang="es-PE"/>
          </a:p>
        </p:txBody>
      </p:sp>
    </p:spTree>
    <p:extLst>
      <p:ext uri="{BB962C8B-B14F-4D97-AF65-F5344CB8AC3E}">
        <p14:creationId xmlns:p14="http://schemas.microsoft.com/office/powerpoint/2010/main" val="4215120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D62C-D99C-49D2-4A55-F46D8ECE620B}"/>
              </a:ext>
            </a:extLst>
          </p:cNvPr>
          <p:cNvSpPr>
            <a:spLocks noGrp="1"/>
          </p:cNvSpPr>
          <p:nvPr>
            <p:ph type="ctrTitle"/>
          </p:nvPr>
        </p:nvSpPr>
        <p:spPr>
          <a:xfrm>
            <a:off x="1524000" y="0"/>
            <a:ext cx="9144000" cy="1171575"/>
          </a:xfrm>
        </p:spPr>
        <p:txBody>
          <a:bodyPr/>
          <a:lstStyle/>
          <a:p>
            <a:r>
              <a:rPr lang="es-MX" dirty="0"/>
              <a:t>Filosofía Árabe Medieval</a:t>
            </a:r>
            <a:endParaRPr lang="es-PE" dirty="0"/>
          </a:p>
        </p:txBody>
      </p:sp>
      <p:pic>
        <p:nvPicPr>
          <p:cNvPr id="5" name="Picture 4">
            <a:extLst>
              <a:ext uri="{FF2B5EF4-FFF2-40B4-BE49-F238E27FC236}">
                <a16:creationId xmlns:a16="http://schemas.microsoft.com/office/drawing/2014/main" id="{DE669055-F02D-9646-E488-DED15DD97924}"/>
              </a:ext>
            </a:extLst>
          </p:cNvPr>
          <p:cNvPicPr>
            <a:picLocks noChangeAspect="1"/>
          </p:cNvPicPr>
          <p:nvPr/>
        </p:nvPicPr>
        <p:blipFill>
          <a:blip r:embed="rId2"/>
          <a:stretch>
            <a:fillRect/>
          </a:stretch>
        </p:blipFill>
        <p:spPr>
          <a:xfrm>
            <a:off x="2134717" y="1409716"/>
            <a:ext cx="7922565" cy="4925769"/>
          </a:xfrm>
          <a:prstGeom prst="rect">
            <a:avLst/>
          </a:prstGeom>
        </p:spPr>
      </p:pic>
    </p:spTree>
    <p:extLst>
      <p:ext uri="{BB962C8B-B14F-4D97-AF65-F5344CB8AC3E}">
        <p14:creationId xmlns:p14="http://schemas.microsoft.com/office/powerpoint/2010/main" val="3596544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47C18-278F-7CB7-65AA-ACAC75B6B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7F474-DE08-DFCE-50FF-CBF52A9E73C4}"/>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AAF252FF-42AD-C249-0715-05487C4D6C7E}"/>
              </a:ext>
            </a:extLst>
          </p:cNvPr>
          <p:cNvSpPr>
            <a:spLocks noGrp="1"/>
          </p:cNvSpPr>
          <p:nvPr>
            <p:ph type="subTitle" idx="1"/>
          </p:nvPr>
        </p:nvSpPr>
        <p:spPr>
          <a:xfrm>
            <a:off x="1524000" y="4670474"/>
            <a:ext cx="9144000" cy="2599006"/>
          </a:xfrm>
        </p:spPr>
        <p:txBody>
          <a:bodyPr>
            <a:normAutofit/>
          </a:bodyPr>
          <a:lstStyle/>
          <a:p>
            <a:pPr algn="just"/>
            <a:r>
              <a:rPr lang="es-MX" dirty="0"/>
              <a:t>En esta época, se desarrollaron escuelas de pensamiento que buscaron conciliar la filosofía griega con los principios religiosos del Islam. Los filósofos árabes medievales no solo interpretaron a los filósofos griegos, sino que también aportaron ideas originales en metafísica, ética, lógica y ciencias naturales.</a:t>
            </a:r>
            <a:endParaRPr lang="es-PE" dirty="0"/>
          </a:p>
        </p:txBody>
      </p:sp>
      <p:pic>
        <p:nvPicPr>
          <p:cNvPr id="5" name="Picture 4">
            <a:extLst>
              <a:ext uri="{FF2B5EF4-FFF2-40B4-BE49-F238E27FC236}">
                <a16:creationId xmlns:a16="http://schemas.microsoft.com/office/drawing/2014/main" id="{10E91541-B31A-1DD7-4E53-717B1FBAA5B0}"/>
              </a:ext>
            </a:extLst>
          </p:cNvPr>
          <p:cNvPicPr>
            <a:picLocks noChangeAspect="1"/>
          </p:cNvPicPr>
          <p:nvPr/>
        </p:nvPicPr>
        <p:blipFill>
          <a:blip r:embed="rId2"/>
          <a:stretch>
            <a:fillRect/>
          </a:stretch>
        </p:blipFill>
        <p:spPr>
          <a:xfrm>
            <a:off x="3140237" y="1280862"/>
            <a:ext cx="5911526" cy="3220099"/>
          </a:xfrm>
          <a:prstGeom prst="rect">
            <a:avLst/>
          </a:prstGeom>
        </p:spPr>
      </p:pic>
    </p:spTree>
    <p:extLst>
      <p:ext uri="{BB962C8B-B14F-4D97-AF65-F5344CB8AC3E}">
        <p14:creationId xmlns:p14="http://schemas.microsoft.com/office/powerpoint/2010/main" val="95172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9F9C3C-A9B6-2C96-D947-1B000CE8095C}"/>
              </a:ext>
            </a:extLst>
          </p:cNvPr>
          <p:cNvPicPr>
            <a:picLocks noChangeAspect="1"/>
          </p:cNvPicPr>
          <p:nvPr/>
        </p:nvPicPr>
        <p:blipFill>
          <a:blip r:embed="rId2"/>
          <a:stretch>
            <a:fillRect/>
          </a:stretch>
        </p:blipFill>
        <p:spPr>
          <a:xfrm>
            <a:off x="1488330" y="0"/>
            <a:ext cx="9215340" cy="6905490"/>
          </a:xfrm>
          <a:prstGeom prst="rect">
            <a:avLst/>
          </a:prstGeom>
        </p:spPr>
      </p:pic>
    </p:spTree>
    <p:extLst>
      <p:ext uri="{BB962C8B-B14F-4D97-AF65-F5344CB8AC3E}">
        <p14:creationId xmlns:p14="http://schemas.microsoft.com/office/powerpoint/2010/main" val="2062718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AE21-7F2F-1C72-5EE7-A348A41BE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6E6E0-611B-619E-1603-905F7FE272CF}"/>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37CEF746-B2E6-D943-90E3-4F74083322F8}"/>
              </a:ext>
            </a:extLst>
          </p:cNvPr>
          <p:cNvSpPr>
            <a:spLocks noGrp="1"/>
          </p:cNvSpPr>
          <p:nvPr>
            <p:ph type="subTitle" idx="1"/>
          </p:nvPr>
        </p:nvSpPr>
        <p:spPr>
          <a:xfrm>
            <a:off x="1524000" y="5436273"/>
            <a:ext cx="9144000" cy="1387426"/>
          </a:xfrm>
        </p:spPr>
        <p:txBody>
          <a:bodyPr>
            <a:normAutofit lnSpcReduction="10000"/>
          </a:bodyPr>
          <a:lstStyle/>
          <a:p>
            <a:pPr algn="just"/>
            <a:r>
              <a:rPr lang="es-MX" dirty="0"/>
              <a:t>La relación entre fe y razón es uno de los temas centrales. Mientras que algunos filósofos, como Al-</a:t>
            </a:r>
            <a:r>
              <a:rPr lang="es-MX" dirty="0" err="1"/>
              <a:t>Kindi</a:t>
            </a:r>
            <a:r>
              <a:rPr lang="es-MX" dirty="0"/>
              <a:t> y Averroes, defendían la armonía entre la filosofía y la fe, otros, como Al-</a:t>
            </a:r>
            <a:r>
              <a:rPr lang="es-MX" dirty="0" err="1"/>
              <a:t>Ghazali</a:t>
            </a:r>
            <a:r>
              <a:rPr lang="es-MX" dirty="0"/>
              <a:t>, veían un conflicto esencial entre los dos.</a:t>
            </a:r>
            <a:endParaRPr lang="es-PE" dirty="0"/>
          </a:p>
        </p:txBody>
      </p:sp>
      <p:pic>
        <p:nvPicPr>
          <p:cNvPr id="5" name="Picture 4">
            <a:extLst>
              <a:ext uri="{FF2B5EF4-FFF2-40B4-BE49-F238E27FC236}">
                <a16:creationId xmlns:a16="http://schemas.microsoft.com/office/drawing/2014/main" id="{1880AAA5-578E-AE3D-7FA0-4FDB5875F0F8}"/>
              </a:ext>
            </a:extLst>
          </p:cNvPr>
          <p:cNvPicPr>
            <a:picLocks noChangeAspect="1"/>
          </p:cNvPicPr>
          <p:nvPr/>
        </p:nvPicPr>
        <p:blipFill>
          <a:blip r:embed="rId2"/>
          <a:stretch>
            <a:fillRect/>
          </a:stretch>
        </p:blipFill>
        <p:spPr>
          <a:xfrm>
            <a:off x="1220074" y="1364576"/>
            <a:ext cx="8924488" cy="3730973"/>
          </a:xfrm>
          <a:prstGeom prst="rect">
            <a:avLst/>
          </a:prstGeom>
        </p:spPr>
      </p:pic>
    </p:spTree>
    <p:extLst>
      <p:ext uri="{BB962C8B-B14F-4D97-AF65-F5344CB8AC3E}">
        <p14:creationId xmlns:p14="http://schemas.microsoft.com/office/powerpoint/2010/main" val="36034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5D8088-AAF9-AA91-6D07-6E3073335E93}"/>
              </a:ext>
            </a:extLst>
          </p:cNvPr>
          <p:cNvPicPr>
            <a:picLocks noChangeAspect="1"/>
          </p:cNvPicPr>
          <p:nvPr/>
        </p:nvPicPr>
        <p:blipFill>
          <a:blip r:embed="rId2"/>
          <a:stretch>
            <a:fillRect/>
          </a:stretch>
        </p:blipFill>
        <p:spPr>
          <a:xfrm>
            <a:off x="1268963" y="-1"/>
            <a:ext cx="9554547" cy="6875665"/>
          </a:xfrm>
          <a:prstGeom prst="rect">
            <a:avLst/>
          </a:prstGeom>
        </p:spPr>
      </p:pic>
    </p:spTree>
    <p:extLst>
      <p:ext uri="{BB962C8B-B14F-4D97-AF65-F5344CB8AC3E}">
        <p14:creationId xmlns:p14="http://schemas.microsoft.com/office/powerpoint/2010/main" val="412353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150FB-F3C7-B393-AEA5-5AB7CE4A1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B57D4-17C5-45BF-D899-3E01CDA64459}"/>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5DC447C6-82DF-1F6D-1B3D-B81A8508ADE5}"/>
              </a:ext>
            </a:extLst>
          </p:cNvPr>
          <p:cNvSpPr>
            <a:spLocks noGrp="1"/>
          </p:cNvSpPr>
          <p:nvPr>
            <p:ph type="subTitle" idx="1"/>
          </p:nvPr>
        </p:nvSpPr>
        <p:spPr>
          <a:xfrm>
            <a:off x="1524000" y="5079902"/>
            <a:ext cx="9144000" cy="1520776"/>
          </a:xfrm>
        </p:spPr>
        <p:txBody>
          <a:bodyPr>
            <a:normAutofit/>
          </a:bodyPr>
          <a:lstStyle/>
          <a:p>
            <a:pPr algn="just"/>
            <a:r>
              <a:rPr lang="es-MX" dirty="0"/>
              <a:t>Avicena, por ejemplo, desarrolló el argumento de la "necesidad de ser", donde diferencia entre lo que existe por sí mismo (Dios) y lo que depende de otro para existir. Este argumento influyó en pensadores escolásticos como Tomás de Aquino.</a:t>
            </a:r>
            <a:endParaRPr lang="es-PE" dirty="0"/>
          </a:p>
        </p:txBody>
      </p:sp>
      <p:pic>
        <p:nvPicPr>
          <p:cNvPr id="7" name="Picture 6">
            <a:extLst>
              <a:ext uri="{FF2B5EF4-FFF2-40B4-BE49-F238E27FC236}">
                <a16:creationId xmlns:a16="http://schemas.microsoft.com/office/drawing/2014/main" id="{7D63BE36-0D7F-E03D-5DEE-72FBBDDB7375}"/>
              </a:ext>
            </a:extLst>
          </p:cNvPr>
          <p:cNvPicPr>
            <a:picLocks noChangeAspect="1"/>
          </p:cNvPicPr>
          <p:nvPr/>
        </p:nvPicPr>
        <p:blipFill>
          <a:blip r:embed="rId2"/>
          <a:stretch>
            <a:fillRect/>
          </a:stretch>
        </p:blipFill>
        <p:spPr>
          <a:xfrm>
            <a:off x="3498931" y="1311092"/>
            <a:ext cx="5194138" cy="3159639"/>
          </a:xfrm>
          <a:prstGeom prst="rect">
            <a:avLst/>
          </a:prstGeom>
        </p:spPr>
      </p:pic>
    </p:spTree>
    <p:extLst>
      <p:ext uri="{BB962C8B-B14F-4D97-AF65-F5344CB8AC3E}">
        <p14:creationId xmlns:p14="http://schemas.microsoft.com/office/powerpoint/2010/main" val="1446495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8AE6-9126-3855-237B-D3ABE62B4BB7}"/>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E848064F-E0B2-8986-E03C-37D206C845A4}"/>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CB574CDC-9090-8DAA-0ED7-F0EB763C64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94318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9B19E-DFF7-3BA6-9F57-7F1451B07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6849E-5FF8-844B-E808-1AF3773AB6F7}"/>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A98F316E-B2FE-1222-EAB0-D80391E9E2D8}"/>
              </a:ext>
            </a:extLst>
          </p:cNvPr>
          <p:cNvSpPr>
            <a:spLocks noGrp="1"/>
          </p:cNvSpPr>
          <p:nvPr>
            <p:ph type="subTitle" idx="1"/>
          </p:nvPr>
        </p:nvSpPr>
        <p:spPr>
          <a:xfrm>
            <a:off x="1524000" y="4670474"/>
            <a:ext cx="9144000" cy="2599006"/>
          </a:xfrm>
        </p:spPr>
        <p:txBody>
          <a:bodyPr>
            <a:normAutofit/>
          </a:bodyPr>
          <a:lstStyle/>
          <a:p>
            <a:pPr algn="just"/>
            <a:r>
              <a:rPr lang="es-MX" dirty="0"/>
              <a:t>La teoría del alma y del intelecto es central en la filosofía árabe medieval, especialmente en el trabajo de Avicena, quien propuso la idea del intelecto agente y del intelecto material. Averroes también elaboró teorías sobre el intelecto, proponiendo una especie de "intelecto universal".</a:t>
            </a:r>
            <a:endParaRPr lang="es-PE" dirty="0"/>
          </a:p>
        </p:txBody>
      </p:sp>
      <p:pic>
        <p:nvPicPr>
          <p:cNvPr id="5" name="Picture 4">
            <a:extLst>
              <a:ext uri="{FF2B5EF4-FFF2-40B4-BE49-F238E27FC236}">
                <a16:creationId xmlns:a16="http://schemas.microsoft.com/office/drawing/2014/main" id="{C83DEFEF-45E3-8986-A31F-FBB9459B9CE7}"/>
              </a:ext>
            </a:extLst>
          </p:cNvPr>
          <p:cNvPicPr>
            <a:picLocks noChangeAspect="1"/>
          </p:cNvPicPr>
          <p:nvPr/>
        </p:nvPicPr>
        <p:blipFill>
          <a:blip r:embed="rId2"/>
          <a:stretch>
            <a:fillRect/>
          </a:stretch>
        </p:blipFill>
        <p:spPr>
          <a:xfrm>
            <a:off x="3314214" y="1368198"/>
            <a:ext cx="5563572" cy="2915312"/>
          </a:xfrm>
          <a:prstGeom prst="rect">
            <a:avLst/>
          </a:prstGeom>
        </p:spPr>
      </p:pic>
    </p:spTree>
    <p:extLst>
      <p:ext uri="{BB962C8B-B14F-4D97-AF65-F5344CB8AC3E}">
        <p14:creationId xmlns:p14="http://schemas.microsoft.com/office/powerpoint/2010/main" val="2980766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6D48E-E219-6C0E-2B13-4B50141366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B72F6-5D86-5689-36DB-623E88E6592D}"/>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11723B83-E021-3D18-38DB-37880D97F7F5}"/>
              </a:ext>
            </a:extLst>
          </p:cNvPr>
          <p:cNvSpPr>
            <a:spLocks noGrp="1"/>
          </p:cNvSpPr>
          <p:nvPr>
            <p:ph type="subTitle" idx="1"/>
          </p:nvPr>
        </p:nvSpPr>
        <p:spPr>
          <a:xfrm>
            <a:off x="171450" y="5422802"/>
            <a:ext cx="11849100" cy="1428750"/>
          </a:xfrm>
        </p:spPr>
        <p:txBody>
          <a:bodyPr>
            <a:normAutofit/>
          </a:bodyPr>
          <a:lstStyle/>
          <a:p>
            <a:pPr algn="just"/>
            <a:r>
              <a:rPr lang="es-MX" dirty="0"/>
              <a:t>Inspirados por la </a:t>
            </a:r>
            <a:r>
              <a:rPr lang="es-MX" i="1" dirty="0"/>
              <a:t>República</a:t>
            </a:r>
            <a:r>
              <a:rPr lang="es-MX" dirty="0"/>
              <a:t> de Platón y la </a:t>
            </a:r>
            <a:r>
              <a:rPr lang="es-MX" i="1" dirty="0"/>
              <a:t>Política</a:t>
            </a:r>
            <a:r>
              <a:rPr lang="es-MX" dirty="0"/>
              <a:t> de Aristóteles, los filósofos árabes, como Al-</a:t>
            </a:r>
            <a:r>
              <a:rPr lang="es-MX" dirty="0" err="1"/>
              <a:t>Farabi</a:t>
            </a:r>
            <a:r>
              <a:rPr lang="es-MX" dirty="0"/>
              <a:t>, analizaron cómo debería estructurarse una sociedad ideal. Al-</a:t>
            </a:r>
            <a:r>
              <a:rPr lang="es-MX" dirty="0" err="1"/>
              <a:t>Farabi</a:t>
            </a:r>
            <a:r>
              <a:rPr lang="es-MX" dirty="0"/>
              <a:t> defendía que la sociedad debería estar dirigida por un gobernante que combinara sabiduría filosófica y principios religiosos.</a:t>
            </a:r>
            <a:endParaRPr lang="es-PE" dirty="0"/>
          </a:p>
        </p:txBody>
      </p:sp>
      <p:pic>
        <p:nvPicPr>
          <p:cNvPr id="5" name="Picture 4">
            <a:extLst>
              <a:ext uri="{FF2B5EF4-FFF2-40B4-BE49-F238E27FC236}">
                <a16:creationId xmlns:a16="http://schemas.microsoft.com/office/drawing/2014/main" id="{0AD5686F-452C-AA5B-D070-4365C9B9A261}"/>
              </a:ext>
            </a:extLst>
          </p:cNvPr>
          <p:cNvPicPr>
            <a:picLocks noChangeAspect="1"/>
          </p:cNvPicPr>
          <p:nvPr/>
        </p:nvPicPr>
        <p:blipFill>
          <a:blip r:embed="rId2"/>
          <a:stretch>
            <a:fillRect/>
          </a:stretch>
        </p:blipFill>
        <p:spPr>
          <a:xfrm>
            <a:off x="2466975" y="1021917"/>
            <a:ext cx="7258050" cy="4464484"/>
          </a:xfrm>
          <a:prstGeom prst="rect">
            <a:avLst/>
          </a:prstGeom>
        </p:spPr>
      </p:pic>
    </p:spTree>
    <p:extLst>
      <p:ext uri="{BB962C8B-B14F-4D97-AF65-F5344CB8AC3E}">
        <p14:creationId xmlns:p14="http://schemas.microsoft.com/office/powerpoint/2010/main" val="2607697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E1B1B-F900-D15F-FDFA-2883E8195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3B34C-98F3-25AF-7B9E-73A7590334B1}"/>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D49F2DC9-C327-B5B6-2ED3-C1F0D4C85885}"/>
              </a:ext>
            </a:extLst>
          </p:cNvPr>
          <p:cNvSpPr>
            <a:spLocks noGrp="1"/>
          </p:cNvSpPr>
          <p:nvPr>
            <p:ph type="subTitle" idx="1"/>
          </p:nvPr>
        </p:nvSpPr>
        <p:spPr>
          <a:xfrm>
            <a:off x="400050" y="5318173"/>
            <a:ext cx="11391900" cy="1539826"/>
          </a:xfrm>
        </p:spPr>
        <p:txBody>
          <a:bodyPr>
            <a:normAutofit/>
          </a:bodyPr>
          <a:lstStyle/>
          <a:p>
            <a:pPr algn="just"/>
            <a:r>
              <a:rPr lang="es-MX" dirty="0"/>
              <a:t>La lógica aristotélica fue estudiada en profundidad por estos filósofos, quienes buscaban afinar las herramientas para llegar al conocimiento cierto. Avicena desarrolló una epistemología basada en la deducción, donde distinguía entre diferentes grados de certeza.</a:t>
            </a:r>
            <a:endParaRPr lang="es-PE" dirty="0"/>
          </a:p>
        </p:txBody>
      </p:sp>
      <p:pic>
        <p:nvPicPr>
          <p:cNvPr id="5" name="Picture 4">
            <a:extLst>
              <a:ext uri="{FF2B5EF4-FFF2-40B4-BE49-F238E27FC236}">
                <a16:creationId xmlns:a16="http://schemas.microsoft.com/office/drawing/2014/main" id="{C7B4F99C-A37F-E6B3-F120-BFF513079BA1}"/>
              </a:ext>
            </a:extLst>
          </p:cNvPr>
          <p:cNvPicPr>
            <a:picLocks noChangeAspect="1"/>
          </p:cNvPicPr>
          <p:nvPr/>
        </p:nvPicPr>
        <p:blipFill>
          <a:blip r:embed="rId2"/>
          <a:stretch>
            <a:fillRect/>
          </a:stretch>
        </p:blipFill>
        <p:spPr>
          <a:xfrm>
            <a:off x="2345604" y="1179662"/>
            <a:ext cx="7500792" cy="4070197"/>
          </a:xfrm>
          <a:prstGeom prst="rect">
            <a:avLst/>
          </a:prstGeom>
        </p:spPr>
      </p:pic>
    </p:spTree>
    <p:extLst>
      <p:ext uri="{BB962C8B-B14F-4D97-AF65-F5344CB8AC3E}">
        <p14:creationId xmlns:p14="http://schemas.microsoft.com/office/powerpoint/2010/main" val="2877187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F73A3-8CEF-1FA8-45FB-45F327DF6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651AC-970B-164E-5B93-08BBD870BF08}"/>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E8F954B3-CB5E-9390-E651-F38A11F7F706}"/>
              </a:ext>
            </a:extLst>
          </p:cNvPr>
          <p:cNvSpPr>
            <a:spLocks noGrp="1"/>
          </p:cNvSpPr>
          <p:nvPr>
            <p:ph type="subTitle" idx="1"/>
          </p:nvPr>
        </p:nvSpPr>
        <p:spPr>
          <a:xfrm>
            <a:off x="615820" y="4959723"/>
            <a:ext cx="10935478" cy="1898277"/>
          </a:xfrm>
        </p:spPr>
        <p:txBody>
          <a:bodyPr>
            <a:normAutofit/>
          </a:bodyPr>
          <a:lstStyle/>
          <a:p>
            <a:pPr algn="just"/>
            <a:r>
              <a:rPr lang="es-MX" dirty="0"/>
              <a:t>La filosofía árabe medieval influyó profundamente en el pensamiento europeo durante la Edad Media, especialmente a través de la traducción de obras de Avicena y Averroes al latín. Los escolásticos europeos, como Tomás de Aquino y Alberto Magno, dialogaron y debatieron con estas ideas, contribuyendo al desarrollo de la filosofía cristiana.</a:t>
            </a:r>
            <a:endParaRPr lang="es-PE" dirty="0"/>
          </a:p>
        </p:txBody>
      </p:sp>
      <p:pic>
        <p:nvPicPr>
          <p:cNvPr id="5" name="Picture 4">
            <a:extLst>
              <a:ext uri="{FF2B5EF4-FFF2-40B4-BE49-F238E27FC236}">
                <a16:creationId xmlns:a16="http://schemas.microsoft.com/office/drawing/2014/main" id="{0C306A4B-5C2C-2514-C80A-0240F3CD293E}"/>
              </a:ext>
            </a:extLst>
          </p:cNvPr>
          <p:cNvPicPr>
            <a:picLocks noChangeAspect="1"/>
          </p:cNvPicPr>
          <p:nvPr/>
        </p:nvPicPr>
        <p:blipFill>
          <a:blip r:embed="rId2"/>
          <a:stretch>
            <a:fillRect/>
          </a:stretch>
        </p:blipFill>
        <p:spPr>
          <a:xfrm>
            <a:off x="3408200" y="1156969"/>
            <a:ext cx="5350717" cy="3757134"/>
          </a:xfrm>
          <a:prstGeom prst="rect">
            <a:avLst/>
          </a:prstGeom>
        </p:spPr>
      </p:pic>
    </p:spTree>
    <p:extLst>
      <p:ext uri="{BB962C8B-B14F-4D97-AF65-F5344CB8AC3E}">
        <p14:creationId xmlns:p14="http://schemas.microsoft.com/office/powerpoint/2010/main" val="197291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01CEAB-E85B-70C1-BA55-4B260B5C7E23}"/>
              </a:ext>
            </a:extLst>
          </p:cNvPr>
          <p:cNvPicPr>
            <a:picLocks noChangeAspect="1"/>
          </p:cNvPicPr>
          <p:nvPr/>
        </p:nvPicPr>
        <p:blipFill>
          <a:blip r:embed="rId2"/>
          <a:stretch>
            <a:fillRect/>
          </a:stretch>
        </p:blipFill>
        <p:spPr>
          <a:xfrm>
            <a:off x="0" y="0"/>
            <a:ext cx="12192000" cy="6884312"/>
          </a:xfrm>
          <a:prstGeom prst="rect">
            <a:avLst/>
          </a:prstGeom>
        </p:spPr>
      </p:pic>
    </p:spTree>
    <p:extLst>
      <p:ext uri="{BB962C8B-B14F-4D97-AF65-F5344CB8AC3E}">
        <p14:creationId xmlns:p14="http://schemas.microsoft.com/office/powerpoint/2010/main" val="3432334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4BC0B-83B1-1EE4-26AC-CE947FB4D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7B33F-5A48-0AB6-F091-F141FA3E9167}"/>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C650B5BA-BF41-CC6E-600C-7C01030F0FEF}"/>
              </a:ext>
            </a:extLst>
          </p:cNvPr>
          <p:cNvSpPr>
            <a:spLocks noGrp="1"/>
          </p:cNvSpPr>
          <p:nvPr>
            <p:ph type="subTitle" idx="1"/>
          </p:nvPr>
        </p:nvSpPr>
        <p:spPr>
          <a:xfrm>
            <a:off x="247650" y="5746650"/>
            <a:ext cx="11772900" cy="1111348"/>
          </a:xfrm>
        </p:spPr>
        <p:txBody>
          <a:bodyPr>
            <a:normAutofit/>
          </a:bodyPr>
          <a:lstStyle/>
          <a:p>
            <a:pPr algn="just"/>
            <a:r>
              <a:rPr lang="es-MX" dirty="0"/>
              <a:t>En el mundo islámico, la influencia de la filosofía árabe decayó después de la crítica de Al-</a:t>
            </a:r>
            <a:r>
              <a:rPr lang="es-MX" dirty="0" err="1"/>
              <a:t>Ghazali</a:t>
            </a:r>
            <a:r>
              <a:rPr lang="es-MX" dirty="0"/>
              <a:t>, aunque continuó a través del sufismo y otras corrientes filosóficas hasta épocas posteriores.</a:t>
            </a:r>
            <a:endParaRPr lang="es-PE" dirty="0"/>
          </a:p>
        </p:txBody>
      </p:sp>
      <p:pic>
        <p:nvPicPr>
          <p:cNvPr id="5" name="Picture 4">
            <a:extLst>
              <a:ext uri="{FF2B5EF4-FFF2-40B4-BE49-F238E27FC236}">
                <a16:creationId xmlns:a16="http://schemas.microsoft.com/office/drawing/2014/main" id="{DF03C9B4-8959-D8A6-C9D6-75E0803B3F12}"/>
              </a:ext>
            </a:extLst>
          </p:cNvPr>
          <p:cNvPicPr>
            <a:picLocks noChangeAspect="1"/>
          </p:cNvPicPr>
          <p:nvPr/>
        </p:nvPicPr>
        <p:blipFill>
          <a:blip r:embed="rId2"/>
          <a:stretch>
            <a:fillRect/>
          </a:stretch>
        </p:blipFill>
        <p:spPr>
          <a:xfrm>
            <a:off x="2138156" y="1171292"/>
            <a:ext cx="7915688" cy="4515416"/>
          </a:xfrm>
          <a:prstGeom prst="rect">
            <a:avLst/>
          </a:prstGeom>
        </p:spPr>
      </p:pic>
    </p:spTree>
    <p:extLst>
      <p:ext uri="{BB962C8B-B14F-4D97-AF65-F5344CB8AC3E}">
        <p14:creationId xmlns:p14="http://schemas.microsoft.com/office/powerpoint/2010/main" val="3066392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4F665-2C4F-3EFC-2FD8-587503AB5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A3C7B-6C1A-4381-D731-1C3623803C95}"/>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056D3383-4066-9B59-5C8F-53F084046BD9}"/>
              </a:ext>
            </a:extLst>
          </p:cNvPr>
          <p:cNvSpPr>
            <a:spLocks noGrp="1"/>
          </p:cNvSpPr>
          <p:nvPr>
            <p:ph type="subTitle" idx="1"/>
          </p:nvPr>
        </p:nvSpPr>
        <p:spPr>
          <a:xfrm>
            <a:off x="514349" y="5584115"/>
            <a:ext cx="11430000" cy="1273884"/>
          </a:xfrm>
        </p:spPr>
        <p:txBody>
          <a:bodyPr>
            <a:normAutofit/>
          </a:bodyPr>
          <a:lstStyle/>
          <a:p>
            <a:pPr algn="just"/>
            <a:r>
              <a:rPr lang="es-MX" dirty="0"/>
              <a:t>Esta tradición filosófica dejó una huella importante en temas que van desde la metafísica hasta la ciencia, mostrando cómo el pensamiento árabe medieval se esforzó por comprender la realidad a través de una síntesis entre fe y razón.</a:t>
            </a:r>
            <a:endParaRPr lang="es-PE" dirty="0"/>
          </a:p>
        </p:txBody>
      </p:sp>
      <p:pic>
        <p:nvPicPr>
          <p:cNvPr id="7" name="Picture 6">
            <a:extLst>
              <a:ext uri="{FF2B5EF4-FFF2-40B4-BE49-F238E27FC236}">
                <a16:creationId xmlns:a16="http://schemas.microsoft.com/office/drawing/2014/main" id="{0486FA36-750B-03A1-76F2-911A030E7EF1}"/>
              </a:ext>
            </a:extLst>
          </p:cNvPr>
          <p:cNvPicPr>
            <a:picLocks noChangeAspect="1"/>
          </p:cNvPicPr>
          <p:nvPr/>
        </p:nvPicPr>
        <p:blipFill>
          <a:blip r:embed="rId2"/>
          <a:stretch>
            <a:fillRect/>
          </a:stretch>
        </p:blipFill>
        <p:spPr>
          <a:xfrm>
            <a:off x="1524000" y="1409700"/>
            <a:ext cx="9144000" cy="4038599"/>
          </a:xfrm>
          <a:prstGeom prst="rect">
            <a:avLst/>
          </a:prstGeom>
        </p:spPr>
      </p:pic>
    </p:spTree>
    <p:extLst>
      <p:ext uri="{BB962C8B-B14F-4D97-AF65-F5344CB8AC3E}">
        <p14:creationId xmlns:p14="http://schemas.microsoft.com/office/powerpoint/2010/main" val="2471423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2B5BC-E7A7-C3EB-18A9-F925A15F0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5940A-A7F2-C046-52B7-11EE68FEC197}"/>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F1C858EE-C8A5-53BB-9FAE-0141155406C5}"/>
              </a:ext>
            </a:extLst>
          </p:cNvPr>
          <p:cNvSpPr>
            <a:spLocks noGrp="1"/>
          </p:cNvSpPr>
          <p:nvPr>
            <p:ph type="subTitle" idx="1"/>
          </p:nvPr>
        </p:nvSpPr>
        <p:spPr>
          <a:xfrm>
            <a:off x="1104899" y="2343151"/>
            <a:ext cx="5334001" cy="3314700"/>
          </a:xfrm>
        </p:spPr>
        <p:txBody>
          <a:bodyPr>
            <a:normAutofit/>
          </a:bodyPr>
          <a:lstStyle/>
          <a:p>
            <a:pPr algn="just"/>
            <a:r>
              <a:rPr lang="es-MX" dirty="0">
                <a:solidFill>
                  <a:schemeClr val="bg2">
                    <a:lumMod val="75000"/>
                  </a:schemeClr>
                </a:solidFill>
              </a:rPr>
              <a:t>Aristóteles</a:t>
            </a:r>
            <a:r>
              <a:rPr lang="es-MX" dirty="0"/>
              <a:t> (“el filósofo”)</a:t>
            </a:r>
          </a:p>
          <a:p>
            <a:pPr algn="just"/>
            <a:endParaRPr lang="es-MX" dirty="0"/>
          </a:p>
          <a:p>
            <a:pPr algn="just"/>
            <a:r>
              <a:rPr lang="es-MX" dirty="0"/>
              <a:t>Al-</a:t>
            </a:r>
            <a:r>
              <a:rPr lang="es-MX" dirty="0" err="1"/>
              <a:t>Kindi</a:t>
            </a:r>
            <a:r>
              <a:rPr lang="es-MX" dirty="0"/>
              <a:t> (“padre de la filosofía árabe”)</a:t>
            </a:r>
          </a:p>
          <a:p>
            <a:pPr algn="just"/>
            <a:r>
              <a:rPr lang="es-MX" dirty="0"/>
              <a:t>Al-</a:t>
            </a:r>
            <a:r>
              <a:rPr lang="es-MX" dirty="0" err="1"/>
              <a:t>Farabi</a:t>
            </a:r>
            <a:r>
              <a:rPr lang="es-MX" dirty="0"/>
              <a:t> (“el segundo maestro”)</a:t>
            </a:r>
          </a:p>
          <a:p>
            <a:pPr algn="just"/>
            <a:r>
              <a:rPr lang="es-MX" dirty="0"/>
              <a:t>Avicena (“príncipe de los médicos”)</a:t>
            </a:r>
          </a:p>
          <a:p>
            <a:pPr algn="just"/>
            <a:r>
              <a:rPr lang="es-MX" dirty="0"/>
              <a:t>Al-</a:t>
            </a:r>
            <a:r>
              <a:rPr lang="es-MX" dirty="0" err="1"/>
              <a:t>Ghazali</a:t>
            </a:r>
            <a:r>
              <a:rPr lang="es-MX" dirty="0"/>
              <a:t> (“la perdición de los </a:t>
            </a:r>
            <a:r>
              <a:rPr lang="es-MX" dirty="0" err="1"/>
              <a:t>filosofos</a:t>
            </a:r>
            <a:r>
              <a:rPr lang="es-MX" dirty="0"/>
              <a:t>”)</a:t>
            </a:r>
          </a:p>
          <a:p>
            <a:pPr algn="just"/>
            <a:r>
              <a:rPr lang="es-MX" dirty="0"/>
              <a:t>Averroes (“el comentador”)</a:t>
            </a:r>
          </a:p>
          <a:p>
            <a:pPr algn="just"/>
            <a:endParaRPr lang="es-MX" dirty="0"/>
          </a:p>
          <a:p>
            <a:pPr algn="just"/>
            <a:endParaRPr lang="es-PE" dirty="0"/>
          </a:p>
        </p:txBody>
      </p:sp>
      <p:pic>
        <p:nvPicPr>
          <p:cNvPr id="5" name="Picture 4">
            <a:extLst>
              <a:ext uri="{FF2B5EF4-FFF2-40B4-BE49-F238E27FC236}">
                <a16:creationId xmlns:a16="http://schemas.microsoft.com/office/drawing/2014/main" id="{69A858B4-4639-8961-8A70-0B82A93EB048}"/>
              </a:ext>
            </a:extLst>
          </p:cNvPr>
          <p:cNvPicPr>
            <a:picLocks noChangeAspect="1"/>
          </p:cNvPicPr>
          <p:nvPr/>
        </p:nvPicPr>
        <p:blipFill>
          <a:blip r:embed="rId2"/>
          <a:stretch>
            <a:fillRect/>
          </a:stretch>
        </p:blipFill>
        <p:spPr>
          <a:xfrm>
            <a:off x="6667498" y="1577228"/>
            <a:ext cx="3295651" cy="4846546"/>
          </a:xfrm>
          <a:prstGeom prst="rect">
            <a:avLst/>
          </a:prstGeom>
        </p:spPr>
      </p:pic>
    </p:spTree>
    <p:extLst>
      <p:ext uri="{BB962C8B-B14F-4D97-AF65-F5344CB8AC3E}">
        <p14:creationId xmlns:p14="http://schemas.microsoft.com/office/powerpoint/2010/main" val="3997495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BF8BA-752C-EB72-56D8-CA6D72C6048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E6E57A8-9614-7124-DB94-49BB6893A1F6}"/>
              </a:ext>
            </a:extLst>
          </p:cNvPr>
          <p:cNvSpPr>
            <a:spLocks noGrp="1"/>
          </p:cNvSpPr>
          <p:nvPr>
            <p:ph type="subTitle" idx="1"/>
          </p:nvPr>
        </p:nvSpPr>
        <p:spPr>
          <a:xfrm>
            <a:off x="266546" y="4492300"/>
            <a:ext cx="11607282" cy="2295330"/>
          </a:xfrm>
        </p:spPr>
        <p:txBody>
          <a:bodyPr>
            <a:normAutofit lnSpcReduction="10000"/>
          </a:bodyPr>
          <a:lstStyle/>
          <a:p>
            <a:pPr algn="just"/>
            <a:r>
              <a:rPr lang="es-MX" b="1" dirty="0"/>
              <a:t>Al-</a:t>
            </a:r>
            <a:r>
              <a:rPr lang="es-MX" b="1" dirty="0" err="1"/>
              <a:t>Kindi</a:t>
            </a:r>
            <a:r>
              <a:rPr lang="es-MX" b="1" dirty="0"/>
              <a:t> (c. 801-873)</a:t>
            </a:r>
          </a:p>
          <a:p>
            <a:pPr algn="just"/>
            <a:r>
              <a:rPr lang="es-MX" dirty="0"/>
              <a:t>Conocido como el "filósofo de los árabes", Al-</a:t>
            </a:r>
            <a:r>
              <a:rPr lang="es-MX" dirty="0" err="1"/>
              <a:t>Kindi</a:t>
            </a:r>
            <a:r>
              <a:rPr lang="es-MX" dirty="0"/>
              <a:t> fue el primer filósofo importante en utilizar la filosofía griega en el mundo islámico. Se esforzó en mostrar que no había contradicción entre la filosofía y la religión.</a:t>
            </a:r>
          </a:p>
          <a:p>
            <a:pPr algn="just"/>
            <a:r>
              <a:rPr lang="es-MX" dirty="0"/>
              <a:t>Una obra destacada suya es “</a:t>
            </a:r>
            <a:r>
              <a:rPr lang="es-MX" i="1" dirty="0"/>
              <a:t>Sobre la Filosofía Primera”</a:t>
            </a:r>
            <a:r>
              <a:rPr lang="es-MX" dirty="0"/>
              <a:t>, donde explora la relación entre la razón y la fe y cómo el conocimiento humano puede acercarse al conocimiento divino.</a:t>
            </a:r>
          </a:p>
        </p:txBody>
      </p:sp>
      <p:pic>
        <p:nvPicPr>
          <p:cNvPr id="7" name="Picture 6">
            <a:extLst>
              <a:ext uri="{FF2B5EF4-FFF2-40B4-BE49-F238E27FC236}">
                <a16:creationId xmlns:a16="http://schemas.microsoft.com/office/drawing/2014/main" id="{E88456F2-1F7A-7DDF-0AFE-5DE77EE9D61B}"/>
              </a:ext>
            </a:extLst>
          </p:cNvPr>
          <p:cNvPicPr>
            <a:picLocks noChangeAspect="1"/>
          </p:cNvPicPr>
          <p:nvPr/>
        </p:nvPicPr>
        <p:blipFill>
          <a:blip r:embed="rId2"/>
          <a:stretch>
            <a:fillRect/>
          </a:stretch>
        </p:blipFill>
        <p:spPr>
          <a:xfrm>
            <a:off x="176485" y="1615826"/>
            <a:ext cx="5893702" cy="2663500"/>
          </a:xfrm>
          <a:prstGeom prst="rect">
            <a:avLst/>
          </a:prstGeom>
        </p:spPr>
      </p:pic>
      <p:pic>
        <p:nvPicPr>
          <p:cNvPr id="9" name="Picture 8">
            <a:extLst>
              <a:ext uri="{FF2B5EF4-FFF2-40B4-BE49-F238E27FC236}">
                <a16:creationId xmlns:a16="http://schemas.microsoft.com/office/drawing/2014/main" id="{7331782F-D746-1A84-4ABB-433232C55C47}"/>
              </a:ext>
            </a:extLst>
          </p:cNvPr>
          <p:cNvPicPr>
            <a:picLocks noChangeAspect="1"/>
          </p:cNvPicPr>
          <p:nvPr/>
        </p:nvPicPr>
        <p:blipFill>
          <a:blip r:embed="rId3"/>
          <a:stretch>
            <a:fillRect/>
          </a:stretch>
        </p:blipFill>
        <p:spPr>
          <a:xfrm>
            <a:off x="6330794" y="1201670"/>
            <a:ext cx="2466490" cy="3077656"/>
          </a:xfrm>
          <a:prstGeom prst="rect">
            <a:avLst/>
          </a:prstGeom>
        </p:spPr>
      </p:pic>
      <p:pic>
        <p:nvPicPr>
          <p:cNvPr id="11" name="Picture 10">
            <a:extLst>
              <a:ext uri="{FF2B5EF4-FFF2-40B4-BE49-F238E27FC236}">
                <a16:creationId xmlns:a16="http://schemas.microsoft.com/office/drawing/2014/main" id="{3CBCB6E6-B678-D85E-CE62-082D045B22D2}"/>
              </a:ext>
            </a:extLst>
          </p:cNvPr>
          <p:cNvPicPr>
            <a:picLocks noChangeAspect="1"/>
          </p:cNvPicPr>
          <p:nvPr/>
        </p:nvPicPr>
        <p:blipFill>
          <a:blip r:embed="rId4"/>
          <a:stretch>
            <a:fillRect/>
          </a:stretch>
        </p:blipFill>
        <p:spPr>
          <a:xfrm>
            <a:off x="9152767" y="922103"/>
            <a:ext cx="2862748" cy="3357223"/>
          </a:xfrm>
          <a:prstGeom prst="rect">
            <a:avLst/>
          </a:prstGeom>
        </p:spPr>
      </p:pic>
      <p:pic>
        <p:nvPicPr>
          <p:cNvPr id="13" name="Picture 12">
            <a:extLst>
              <a:ext uri="{FF2B5EF4-FFF2-40B4-BE49-F238E27FC236}">
                <a16:creationId xmlns:a16="http://schemas.microsoft.com/office/drawing/2014/main" id="{2377FF98-CC02-6B01-85D6-5A183C5EFFEA}"/>
              </a:ext>
            </a:extLst>
          </p:cNvPr>
          <p:cNvPicPr>
            <a:picLocks noChangeAspect="1"/>
          </p:cNvPicPr>
          <p:nvPr/>
        </p:nvPicPr>
        <p:blipFill>
          <a:blip r:embed="rId5"/>
          <a:stretch>
            <a:fillRect/>
          </a:stretch>
        </p:blipFill>
        <p:spPr>
          <a:xfrm>
            <a:off x="810012" y="268655"/>
            <a:ext cx="2862747" cy="3272313"/>
          </a:xfrm>
          <a:prstGeom prst="rect">
            <a:avLst/>
          </a:prstGeom>
        </p:spPr>
      </p:pic>
      <p:sp>
        <p:nvSpPr>
          <p:cNvPr id="14" name="Rectangle 13">
            <a:extLst>
              <a:ext uri="{FF2B5EF4-FFF2-40B4-BE49-F238E27FC236}">
                <a16:creationId xmlns:a16="http://schemas.microsoft.com/office/drawing/2014/main" id="{51ADFE9F-F82E-CFB0-F85B-C53A9C51603A}"/>
              </a:ext>
            </a:extLst>
          </p:cNvPr>
          <p:cNvSpPr/>
          <p:nvPr/>
        </p:nvSpPr>
        <p:spPr>
          <a:xfrm>
            <a:off x="136849" y="130629"/>
            <a:ext cx="11918302" cy="475861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805200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3A47A-FB32-1852-A8BE-670103C525A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BC4CDF8-E813-99BD-A34B-83137FDB1771}"/>
              </a:ext>
            </a:extLst>
          </p:cNvPr>
          <p:cNvSpPr>
            <a:spLocks noGrp="1"/>
          </p:cNvSpPr>
          <p:nvPr>
            <p:ph type="subTitle" idx="1"/>
          </p:nvPr>
        </p:nvSpPr>
        <p:spPr>
          <a:xfrm>
            <a:off x="266546" y="4198776"/>
            <a:ext cx="11607282" cy="2588854"/>
          </a:xfrm>
        </p:spPr>
        <p:txBody>
          <a:bodyPr>
            <a:normAutofit fontScale="92500"/>
          </a:bodyPr>
          <a:lstStyle/>
          <a:p>
            <a:pPr algn="just"/>
            <a:r>
              <a:rPr lang="es-MX" b="1" dirty="0"/>
              <a:t>Al-</a:t>
            </a:r>
            <a:r>
              <a:rPr lang="es-MX" b="1" dirty="0" err="1"/>
              <a:t>Kindi</a:t>
            </a:r>
            <a:r>
              <a:rPr lang="es-MX" b="1" dirty="0"/>
              <a:t> (c. 801-873)</a:t>
            </a:r>
          </a:p>
          <a:p>
            <a:pPr algn="just"/>
            <a:endParaRPr lang="es-MX" b="1" dirty="0"/>
          </a:p>
          <a:p>
            <a:pPr algn="just"/>
            <a:r>
              <a:rPr lang="es-MX" dirty="0"/>
              <a:t>Fue el primer filósofo islámico que </a:t>
            </a:r>
            <a:r>
              <a:rPr lang="es-MX" dirty="0">
                <a:solidFill>
                  <a:srgbClr val="FF0000"/>
                </a:solidFill>
              </a:rPr>
              <a:t>integró las ideas griegas con el pensamiento islámico</a:t>
            </a:r>
            <a:r>
              <a:rPr lang="es-MX" dirty="0"/>
              <a:t>. Su obra representa un esfuerzo pionero por reconciliar </a:t>
            </a:r>
            <a:r>
              <a:rPr lang="es-MX" dirty="0">
                <a:solidFill>
                  <a:srgbClr val="FF0000"/>
                </a:solidFill>
              </a:rPr>
              <a:t>la razón y la fe</a:t>
            </a:r>
            <a:r>
              <a:rPr lang="es-MX" dirty="0"/>
              <a:t>, y establecer una filosofía auténtica en el mundo islámico. </a:t>
            </a:r>
          </a:p>
          <a:p>
            <a:pPr algn="just"/>
            <a:r>
              <a:rPr lang="es-MX" dirty="0"/>
              <a:t>Al-</a:t>
            </a:r>
            <a:r>
              <a:rPr lang="es-MX" dirty="0" err="1"/>
              <a:t>Kindi</a:t>
            </a:r>
            <a:r>
              <a:rPr lang="es-MX" dirty="0"/>
              <a:t> escribió más de 250 tratados sobre temas tan variados como la filosofía, las matemáticas, la astronomía, la medicina, la óptica y la música, aunque solo se han conservado unos pocos.</a:t>
            </a:r>
          </a:p>
        </p:txBody>
      </p:sp>
      <p:pic>
        <p:nvPicPr>
          <p:cNvPr id="4" name="Picture 3">
            <a:extLst>
              <a:ext uri="{FF2B5EF4-FFF2-40B4-BE49-F238E27FC236}">
                <a16:creationId xmlns:a16="http://schemas.microsoft.com/office/drawing/2014/main" id="{9E511C4F-4638-4248-1CD4-9412E03FE2FE}"/>
              </a:ext>
            </a:extLst>
          </p:cNvPr>
          <p:cNvPicPr>
            <a:picLocks noChangeAspect="1"/>
          </p:cNvPicPr>
          <p:nvPr/>
        </p:nvPicPr>
        <p:blipFill>
          <a:blip r:embed="rId2"/>
          <a:stretch>
            <a:fillRect/>
          </a:stretch>
        </p:blipFill>
        <p:spPr>
          <a:xfrm>
            <a:off x="3603614" y="317895"/>
            <a:ext cx="6645243" cy="4682658"/>
          </a:xfrm>
          <a:prstGeom prst="rect">
            <a:avLst/>
          </a:prstGeom>
        </p:spPr>
      </p:pic>
    </p:spTree>
    <p:extLst>
      <p:ext uri="{BB962C8B-B14F-4D97-AF65-F5344CB8AC3E}">
        <p14:creationId xmlns:p14="http://schemas.microsoft.com/office/powerpoint/2010/main" val="852049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C280-56A7-FC7F-945C-0304EA38C34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C51D0BC-17F3-F8E1-3843-41D1F6048D53}"/>
              </a:ext>
            </a:extLst>
          </p:cNvPr>
          <p:cNvSpPr>
            <a:spLocks noGrp="1"/>
          </p:cNvSpPr>
          <p:nvPr>
            <p:ph type="subTitle" idx="1"/>
          </p:nvPr>
        </p:nvSpPr>
        <p:spPr>
          <a:xfrm>
            <a:off x="266546" y="4049486"/>
            <a:ext cx="11607282" cy="2738144"/>
          </a:xfrm>
        </p:spPr>
        <p:txBody>
          <a:bodyPr>
            <a:normAutofit fontScale="92500" lnSpcReduction="1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vivió durante el auge del califato abasí en Bagdad, un periodo caracterizado por el </a:t>
            </a:r>
            <a:r>
              <a:rPr lang="es-MX" dirty="0">
                <a:solidFill>
                  <a:srgbClr val="FF0000"/>
                </a:solidFill>
              </a:rPr>
              <a:t>intercambio intelectual y la traducción de textos griegos al árabe</a:t>
            </a:r>
            <a:r>
              <a:rPr lang="es-MX" dirty="0"/>
              <a:t>, especialmente en la </a:t>
            </a:r>
            <a:r>
              <a:rPr lang="es-MX" i="1" dirty="0"/>
              <a:t>Casa de la Sabiduría.</a:t>
            </a:r>
          </a:p>
          <a:p>
            <a:pPr algn="just"/>
            <a:r>
              <a:rPr lang="es-MX" dirty="0"/>
              <a:t>Su obra se ve fuertemente influenciada por la filosofía de Aristóteles, Platón y los neoplatónicos, pero también estuvo profundamente moldeada por su fe islámica, lo que llevó a una </a:t>
            </a:r>
            <a:r>
              <a:rPr lang="es-MX" dirty="0">
                <a:solidFill>
                  <a:srgbClr val="FF0000"/>
                </a:solidFill>
              </a:rPr>
              <a:t>fusión innovadora entre estas corrientes</a:t>
            </a:r>
            <a:r>
              <a:rPr lang="es-MX" dirty="0"/>
              <a:t>.</a:t>
            </a:r>
          </a:p>
        </p:txBody>
      </p:sp>
      <p:pic>
        <p:nvPicPr>
          <p:cNvPr id="4" name="Picture 3">
            <a:extLst>
              <a:ext uri="{FF2B5EF4-FFF2-40B4-BE49-F238E27FC236}">
                <a16:creationId xmlns:a16="http://schemas.microsoft.com/office/drawing/2014/main" id="{C4F7F5D2-8452-F626-3F9D-2CF96148E6A4}"/>
              </a:ext>
            </a:extLst>
          </p:cNvPr>
          <p:cNvPicPr>
            <a:picLocks noChangeAspect="1"/>
          </p:cNvPicPr>
          <p:nvPr/>
        </p:nvPicPr>
        <p:blipFill>
          <a:blip r:embed="rId2"/>
          <a:stretch>
            <a:fillRect/>
          </a:stretch>
        </p:blipFill>
        <p:spPr>
          <a:xfrm>
            <a:off x="3206522" y="227298"/>
            <a:ext cx="7206441" cy="4418375"/>
          </a:xfrm>
          <a:prstGeom prst="rect">
            <a:avLst/>
          </a:prstGeom>
        </p:spPr>
      </p:pic>
    </p:spTree>
    <p:extLst>
      <p:ext uri="{BB962C8B-B14F-4D97-AF65-F5344CB8AC3E}">
        <p14:creationId xmlns:p14="http://schemas.microsoft.com/office/powerpoint/2010/main" val="1656441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35D6E-9761-0530-58F2-2FFB8F14FE6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9DA5EC9-95D3-51A7-B4E1-173C0B3841B1}"/>
              </a:ext>
            </a:extLst>
          </p:cNvPr>
          <p:cNvSpPr>
            <a:spLocks noGrp="1"/>
          </p:cNvSpPr>
          <p:nvPr>
            <p:ph type="subTitle" idx="1"/>
          </p:nvPr>
        </p:nvSpPr>
        <p:spPr>
          <a:xfrm>
            <a:off x="266546" y="4683967"/>
            <a:ext cx="11607282" cy="2103663"/>
          </a:xfrm>
        </p:spPr>
        <p:txBody>
          <a:bodyPr>
            <a:normAutofit/>
          </a:bodyPr>
          <a:lstStyle/>
          <a:p>
            <a:pPr algn="just"/>
            <a:r>
              <a:rPr lang="es-MX" b="1" dirty="0"/>
              <a:t>Al-</a:t>
            </a:r>
            <a:r>
              <a:rPr lang="es-MX" b="1" dirty="0" err="1"/>
              <a:t>Kindi</a:t>
            </a:r>
            <a:r>
              <a:rPr lang="es-MX" b="1" dirty="0"/>
              <a:t> (c. 801-873)</a:t>
            </a:r>
          </a:p>
          <a:p>
            <a:pPr algn="just"/>
            <a:endParaRPr lang="es-MX" b="1" dirty="0"/>
          </a:p>
          <a:p>
            <a:pPr algn="just"/>
            <a:r>
              <a:rPr lang="es-MX" dirty="0"/>
              <a:t>Uno de los principios fundamentales de Al-</a:t>
            </a:r>
            <a:r>
              <a:rPr lang="es-MX" dirty="0" err="1"/>
              <a:t>Kindi</a:t>
            </a:r>
            <a:r>
              <a:rPr lang="es-MX" dirty="0"/>
              <a:t> fue su convicción de que </a:t>
            </a:r>
            <a:r>
              <a:rPr lang="es-MX" dirty="0">
                <a:solidFill>
                  <a:srgbClr val="FF0000"/>
                </a:solidFill>
              </a:rPr>
              <a:t>la razón y la fe no son incompatibles, sino complementarias</a:t>
            </a:r>
            <a:r>
              <a:rPr lang="es-MX" dirty="0"/>
              <a:t>. Para él, la filosofía y el conocimiento racional podían ser medios válidos para entender la creación de Dios y la realidad divina. </a:t>
            </a:r>
          </a:p>
          <a:p>
            <a:pPr algn="just"/>
            <a:endParaRPr lang="es-MX" dirty="0"/>
          </a:p>
        </p:txBody>
      </p:sp>
      <p:pic>
        <p:nvPicPr>
          <p:cNvPr id="4" name="Picture 3">
            <a:extLst>
              <a:ext uri="{FF2B5EF4-FFF2-40B4-BE49-F238E27FC236}">
                <a16:creationId xmlns:a16="http://schemas.microsoft.com/office/drawing/2014/main" id="{B793BC4F-F13B-8AD0-C225-64F4CF633AF8}"/>
              </a:ext>
            </a:extLst>
          </p:cNvPr>
          <p:cNvPicPr>
            <a:picLocks noChangeAspect="1"/>
          </p:cNvPicPr>
          <p:nvPr/>
        </p:nvPicPr>
        <p:blipFill>
          <a:blip r:embed="rId2"/>
          <a:stretch>
            <a:fillRect/>
          </a:stretch>
        </p:blipFill>
        <p:spPr>
          <a:xfrm>
            <a:off x="3585774" y="666895"/>
            <a:ext cx="6043418" cy="4522286"/>
          </a:xfrm>
          <a:prstGeom prst="rect">
            <a:avLst/>
          </a:prstGeom>
        </p:spPr>
      </p:pic>
    </p:spTree>
    <p:extLst>
      <p:ext uri="{BB962C8B-B14F-4D97-AF65-F5344CB8AC3E}">
        <p14:creationId xmlns:p14="http://schemas.microsoft.com/office/powerpoint/2010/main" val="2869759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BA208-D4AB-6B06-8F32-20F99D035B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6AE096A-7C5A-7CBD-1ECC-D3632048898E}"/>
              </a:ext>
            </a:extLst>
          </p:cNvPr>
          <p:cNvSpPr>
            <a:spLocks noGrp="1"/>
          </p:cNvSpPr>
          <p:nvPr>
            <p:ph type="subTitle" idx="1"/>
          </p:nvPr>
        </p:nvSpPr>
        <p:spPr>
          <a:xfrm>
            <a:off x="266546" y="4814596"/>
            <a:ext cx="11607282" cy="1973034"/>
          </a:xfrm>
        </p:spPr>
        <p:txBody>
          <a:bodyPr>
            <a:normAutofit lnSpcReduction="10000"/>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consideraba que la filosofía tenía un </a:t>
            </a:r>
            <a:r>
              <a:rPr lang="es-MX" dirty="0">
                <a:solidFill>
                  <a:srgbClr val="FF0000"/>
                </a:solidFill>
              </a:rPr>
              <a:t>propósito sagrado</a:t>
            </a:r>
            <a:r>
              <a:rPr lang="es-MX" dirty="0"/>
              <a:t>, ya que buscaba descubrir la verdad, que para él era una manifestación del </a:t>
            </a:r>
            <a:r>
              <a:rPr lang="es-MX" dirty="0">
                <a:solidFill>
                  <a:srgbClr val="FF0000"/>
                </a:solidFill>
              </a:rPr>
              <a:t>conocimiento divino</a:t>
            </a:r>
            <a:r>
              <a:rPr lang="es-MX" dirty="0"/>
              <a:t>. Por lo tanto, para él, </a:t>
            </a:r>
            <a:r>
              <a:rPr lang="es-MX" dirty="0">
                <a:solidFill>
                  <a:srgbClr val="FF0000"/>
                </a:solidFill>
              </a:rPr>
              <a:t>la filosofía era un camino hacia la verdad</a:t>
            </a:r>
            <a:r>
              <a:rPr lang="es-MX" dirty="0"/>
              <a:t>.</a:t>
            </a:r>
          </a:p>
          <a:p>
            <a:pPr algn="just"/>
            <a:endParaRPr lang="es-MX" dirty="0"/>
          </a:p>
        </p:txBody>
      </p:sp>
      <p:pic>
        <p:nvPicPr>
          <p:cNvPr id="4" name="Picture 3">
            <a:extLst>
              <a:ext uri="{FF2B5EF4-FFF2-40B4-BE49-F238E27FC236}">
                <a16:creationId xmlns:a16="http://schemas.microsoft.com/office/drawing/2014/main" id="{859067BE-95C7-0A08-412D-50EB5775B199}"/>
              </a:ext>
            </a:extLst>
          </p:cNvPr>
          <p:cNvPicPr>
            <a:picLocks noChangeAspect="1"/>
          </p:cNvPicPr>
          <p:nvPr/>
        </p:nvPicPr>
        <p:blipFill>
          <a:blip r:embed="rId2"/>
          <a:stretch>
            <a:fillRect/>
          </a:stretch>
        </p:blipFill>
        <p:spPr>
          <a:xfrm>
            <a:off x="3269698" y="70370"/>
            <a:ext cx="7535150" cy="5270249"/>
          </a:xfrm>
          <a:prstGeom prst="rect">
            <a:avLst/>
          </a:prstGeom>
        </p:spPr>
      </p:pic>
    </p:spTree>
    <p:extLst>
      <p:ext uri="{BB962C8B-B14F-4D97-AF65-F5344CB8AC3E}">
        <p14:creationId xmlns:p14="http://schemas.microsoft.com/office/powerpoint/2010/main" val="3881190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B8C73-2BD7-87EB-88E7-F6CF242E5E7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23E3858-E382-718B-678B-6694EBF535F1}"/>
              </a:ext>
            </a:extLst>
          </p:cNvPr>
          <p:cNvSpPr>
            <a:spLocks noGrp="1"/>
          </p:cNvSpPr>
          <p:nvPr>
            <p:ph type="subTitle" idx="1"/>
          </p:nvPr>
        </p:nvSpPr>
        <p:spPr>
          <a:xfrm>
            <a:off x="266546" y="4329404"/>
            <a:ext cx="11607282" cy="2458226"/>
          </a:xfrm>
        </p:spPr>
        <p:txBody>
          <a:bodyPr>
            <a:normAutofit/>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sostenía que el conocimiento revelado a través de los profetas debía ser venerado, pero también creía que </a:t>
            </a:r>
            <a:r>
              <a:rPr lang="es-MX" dirty="0">
                <a:solidFill>
                  <a:srgbClr val="FF0000"/>
                </a:solidFill>
              </a:rPr>
              <a:t>la razón era un regalo de Dios para que los seres humanos pudieran entender y apreciar las maravillas de la creación</a:t>
            </a:r>
            <a:r>
              <a:rPr lang="es-MX" dirty="0"/>
              <a:t>. Pensaba que la razón podía ayudar a interpretar y clarificar aspectos de la fe </a:t>
            </a:r>
            <a:r>
              <a:rPr lang="es-MX" dirty="0">
                <a:solidFill>
                  <a:srgbClr val="FF0000"/>
                </a:solidFill>
              </a:rPr>
              <a:t>sin contradecirla</a:t>
            </a:r>
            <a:r>
              <a:rPr lang="es-MX" dirty="0"/>
              <a:t>.</a:t>
            </a:r>
          </a:p>
        </p:txBody>
      </p:sp>
      <p:pic>
        <p:nvPicPr>
          <p:cNvPr id="4" name="Picture 3">
            <a:extLst>
              <a:ext uri="{FF2B5EF4-FFF2-40B4-BE49-F238E27FC236}">
                <a16:creationId xmlns:a16="http://schemas.microsoft.com/office/drawing/2014/main" id="{07CDCE58-B03C-A15B-9F54-E2BD1C99A3E2}"/>
              </a:ext>
            </a:extLst>
          </p:cNvPr>
          <p:cNvPicPr>
            <a:picLocks noChangeAspect="1"/>
          </p:cNvPicPr>
          <p:nvPr/>
        </p:nvPicPr>
        <p:blipFill>
          <a:blip r:embed="rId2"/>
          <a:stretch>
            <a:fillRect/>
          </a:stretch>
        </p:blipFill>
        <p:spPr>
          <a:xfrm>
            <a:off x="3777341" y="90405"/>
            <a:ext cx="6672943" cy="4876381"/>
          </a:xfrm>
          <a:prstGeom prst="rect">
            <a:avLst/>
          </a:prstGeom>
        </p:spPr>
      </p:pic>
    </p:spTree>
    <p:extLst>
      <p:ext uri="{BB962C8B-B14F-4D97-AF65-F5344CB8AC3E}">
        <p14:creationId xmlns:p14="http://schemas.microsoft.com/office/powerpoint/2010/main" val="1300875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02C8D-2975-6EE0-D747-FD159432D97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0BC4127-D4F0-A8F1-75EA-5F7F0DEF7F82}"/>
              </a:ext>
            </a:extLst>
          </p:cNvPr>
          <p:cNvSpPr>
            <a:spLocks noGrp="1"/>
          </p:cNvSpPr>
          <p:nvPr>
            <p:ph type="subTitle" idx="1"/>
          </p:nvPr>
        </p:nvSpPr>
        <p:spPr>
          <a:xfrm>
            <a:off x="266546" y="4422710"/>
            <a:ext cx="11607282" cy="2364920"/>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En su obra </a:t>
            </a:r>
            <a:r>
              <a:rPr lang="es-MX" i="1" dirty="0"/>
              <a:t>Sobre la </a:t>
            </a:r>
            <a:r>
              <a:rPr lang="es-MX" i="1" dirty="0">
                <a:solidFill>
                  <a:srgbClr val="FF0000"/>
                </a:solidFill>
              </a:rPr>
              <a:t>Filosofía Primera</a:t>
            </a:r>
            <a:r>
              <a:rPr lang="es-MX" dirty="0"/>
              <a:t>, Al-</a:t>
            </a:r>
            <a:r>
              <a:rPr lang="es-MX" dirty="0" err="1"/>
              <a:t>Kindi</a:t>
            </a:r>
            <a:r>
              <a:rPr lang="es-MX" dirty="0"/>
              <a:t> introduce y explica el concepto de </a:t>
            </a:r>
            <a:r>
              <a:rPr lang="es-MX" i="1" dirty="0"/>
              <a:t>filosofía primera</a:t>
            </a:r>
            <a:r>
              <a:rPr lang="es-MX" dirty="0"/>
              <a:t> (inspirado en la </a:t>
            </a:r>
            <a:r>
              <a:rPr lang="es-MX" dirty="0">
                <a:solidFill>
                  <a:srgbClr val="FF0000"/>
                </a:solidFill>
              </a:rPr>
              <a:t>metafísica aristotélica</a:t>
            </a:r>
            <a:r>
              <a:rPr lang="es-MX" dirty="0"/>
              <a:t>), refiriéndose a la </a:t>
            </a:r>
            <a:r>
              <a:rPr lang="es-MX" dirty="0">
                <a:solidFill>
                  <a:srgbClr val="FF0000"/>
                </a:solidFill>
              </a:rPr>
              <a:t>búsqueda de los principios más fundamentales y absolutos de la realidad</a:t>
            </a:r>
            <a:r>
              <a:rPr lang="es-MX" dirty="0"/>
              <a:t>. Para él, la filosofía primera es el </a:t>
            </a:r>
            <a:r>
              <a:rPr lang="es-MX" dirty="0">
                <a:solidFill>
                  <a:srgbClr val="FF0000"/>
                </a:solidFill>
              </a:rPr>
              <a:t>conocimiento de Dios</a:t>
            </a:r>
            <a:r>
              <a:rPr lang="es-MX" dirty="0"/>
              <a:t>, quien es el origen de todo.</a:t>
            </a:r>
          </a:p>
        </p:txBody>
      </p:sp>
      <p:pic>
        <p:nvPicPr>
          <p:cNvPr id="4" name="Picture 3">
            <a:extLst>
              <a:ext uri="{FF2B5EF4-FFF2-40B4-BE49-F238E27FC236}">
                <a16:creationId xmlns:a16="http://schemas.microsoft.com/office/drawing/2014/main" id="{EA6FD086-D759-34D8-6145-3BF164248BB4}"/>
              </a:ext>
            </a:extLst>
          </p:cNvPr>
          <p:cNvPicPr>
            <a:picLocks noChangeAspect="1"/>
          </p:cNvPicPr>
          <p:nvPr/>
        </p:nvPicPr>
        <p:blipFill>
          <a:blip r:embed="rId2"/>
          <a:stretch>
            <a:fillRect/>
          </a:stretch>
        </p:blipFill>
        <p:spPr>
          <a:xfrm>
            <a:off x="3029825" y="653142"/>
            <a:ext cx="8321842" cy="4271088"/>
          </a:xfrm>
          <a:prstGeom prst="rect">
            <a:avLst/>
          </a:prstGeom>
        </p:spPr>
      </p:pic>
    </p:spTree>
    <p:extLst>
      <p:ext uri="{BB962C8B-B14F-4D97-AF65-F5344CB8AC3E}">
        <p14:creationId xmlns:p14="http://schemas.microsoft.com/office/powerpoint/2010/main" val="70257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2848-F665-29CB-B4DA-66C44236CA89}"/>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360A31E2-DD9B-0120-591B-835CDAFCF4B3}"/>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283B928E-72D2-00BF-E996-C6759422BFBE}"/>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25E744E5-E246-DAB5-BF50-F982394871BD}"/>
              </a:ext>
            </a:extLst>
          </p:cNvPr>
          <p:cNvPicPr>
            <a:picLocks noChangeAspect="1"/>
          </p:cNvPicPr>
          <p:nvPr/>
        </p:nvPicPr>
        <p:blipFill>
          <a:blip r:embed="rId3"/>
          <a:stretch>
            <a:fillRect/>
          </a:stretch>
        </p:blipFill>
        <p:spPr>
          <a:xfrm>
            <a:off x="5867400" y="5501701"/>
            <a:ext cx="2003357" cy="1131212"/>
          </a:xfrm>
          <a:prstGeom prst="rect">
            <a:avLst/>
          </a:prstGeom>
        </p:spPr>
      </p:pic>
    </p:spTree>
    <p:extLst>
      <p:ext uri="{BB962C8B-B14F-4D97-AF65-F5344CB8AC3E}">
        <p14:creationId xmlns:p14="http://schemas.microsoft.com/office/powerpoint/2010/main" val="30074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3E6F3-D578-F5FD-ACE3-24FC934130D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4D4DDE3-331C-6CB4-7539-A9F15632EDC1}"/>
              </a:ext>
            </a:extLst>
          </p:cNvPr>
          <p:cNvSpPr>
            <a:spLocks noGrp="1"/>
          </p:cNvSpPr>
          <p:nvPr>
            <p:ph type="subTitle" idx="1"/>
          </p:nvPr>
        </p:nvSpPr>
        <p:spPr>
          <a:xfrm>
            <a:off x="266546" y="4030824"/>
            <a:ext cx="11607282" cy="2756806"/>
          </a:xfrm>
        </p:spPr>
        <p:txBody>
          <a:bodyPr>
            <a:normAutofit/>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defiende que Dios es </a:t>
            </a:r>
            <a:r>
              <a:rPr lang="es-MX" dirty="0">
                <a:solidFill>
                  <a:srgbClr val="FF0000"/>
                </a:solidFill>
              </a:rPr>
              <a:t>la causa primera y única</a:t>
            </a:r>
            <a:r>
              <a:rPr lang="es-MX" dirty="0"/>
              <a:t>, la fuente última de toda existencia. Su concepto de Dios enfatiza la </a:t>
            </a:r>
            <a:r>
              <a:rPr lang="es-MX" dirty="0">
                <a:solidFill>
                  <a:srgbClr val="FF0000"/>
                </a:solidFill>
              </a:rPr>
              <a:t>trascendencia divina</a:t>
            </a:r>
            <a:r>
              <a:rPr lang="es-MX" dirty="0"/>
              <a:t>, es decir, Dios es radicalmente distinto del mundo creado y </a:t>
            </a:r>
            <a:r>
              <a:rPr lang="es-MX" dirty="0">
                <a:solidFill>
                  <a:srgbClr val="FF0000"/>
                </a:solidFill>
              </a:rPr>
              <a:t>no puede ser comprendido en términos humanos</a:t>
            </a:r>
            <a:r>
              <a:rPr lang="es-MX" dirty="0"/>
              <a:t>. La creación, según Al-</a:t>
            </a:r>
            <a:r>
              <a:rPr lang="es-MX" dirty="0" err="1"/>
              <a:t>Kindi</a:t>
            </a:r>
            <a:r>
              <a:rPr lang="es-MX" dirty="0"/>
              <a:t>, es un </a:t>
            </a:r>
            <a:r>
              <a:rPr lang="es-MX" dirty="0">
                <a:solidFill>
                  <a:srgbClr val="FF0000"/>
                </a:solidFill>
              </a:rPr>
              <a:t>acto voluntario y no necesario</a:t>
            </a:r>
            <a:r>
              <a:rPr lang="es-MX" dirty="0"/>
              <a:t>, lo cual refuerza la libertad y el poder absoluto de Dios.</a:t>
            </a:r>
          </a:p>
        </p:txBody>
      </p:sp>
      <p:pic>
        <p:nvPicPr>
          <p:cNvPr id="4" name="Picture 3">
            <a:extLst>
              <a:ext uri="{FF2B5EF4-FFF2-40B4-BE49-F238E27FC236}">
                <a16:creationId xmlns:a16="http://schemas.microsoft.com/office/drawing/2014/main" id="{BC972CE1-A587-1FEA-BE72-643A5DB04645}"/>
              </a:ext>
            </a:extLst>
          </p:cNvPr>
          <p:cNvPicPr>
            <a:picLocks noChangeAspect="1"/>
          </p:cNvPicPr>
          <p:nvPr/>
        </p:nvPicPr>
        <p:blipFill>
          <a:blip r:embed="rId2"/>
          <a:stretch>
            <a:fillRect/>
          </a:stretch>
        </p:blipFill>
        <p:spPr>
          <a:xfrm>
            <a:off x="3278641" y="154030"/>
            <a:ext cx="8160690" cy="4639863"/>
          </a:xfrm>
          <a:prstGeom prst="rect">
            <a:avLst/>
          </a:prstGeom>
        </p:spPr>
      </p:pic>
    </p:spTree>
    <p:extLst>
      <p:ext uri="{BB962C8B-B14F-4D97-AF65-F5344CB8AC3E}">
        <p14:creationId xmlns:p14="http://schemas.microsoft.com/office/powerpoint/2010/main" val="3282169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A55F8-450D-963C-EE05-E9CE0CB65DA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0E9C5A9-8668-77C0-00EB-39523BF6292F}"/>
              </a:ext>
            </a:extLst>
          </p:cNvPr>
          <p:cNvSpPr>
            <a:spLocks noGrp="1"/>
          </p:cNvSpPr>
          <p:nvPr>
            <p:ph type="subTitle" idx="1"/>
          </p:nvPr>
        </p:nvSpPr>
        <p:spPr>
          <a:xfrm>
            <a:off x="266546" y="4758612"/>
            <a:ext cx="11607282" cy="2029018"/>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Dios es el ser completamente </a:t>
            </a:r>
            <a:r>
              <a:rPr lang="es-MX" dirty="0">
                <a:solidFill>
                  <a:srgbClr val="FF0000"/>
                </a:solidFill>
              </a:rPr>
              <a:t>uno y simple, sin partes ni divisiones</a:t>
            </a:r>
            <a:r>
              <a:rPr lang="es-MX" dirty="0"/>
              <a:t>. La </a:t>
            </a:r>
            <a:r>
              <a:rPr lang="es-MX" i="1" dirty="0"/>
              <a:t>unicidad</a:t>
            </a:r>
            <a:r>
              <a:rPr lang="es-MX" dirty="0"/>
              <a:t> de Dios era un concepto central en su filosofía, y para Al-</a:t>
            </a:r>
            <a:r>
              <a:rPr lang="es-MX" dirty="0" err="1"/>
              <a:t>Kindi</a:t>
            </a:r>
            <a:r>
              <a:rPr lang="es-MX" dirty="0"/>
              <a:t>, cualquier conocimiento verdadero debía conducir a este principio de unidad divina.</a:t>
            </a:r>
          </a:p>
        </p:txBody>
      </p:sp>
      <p:pic>
        <p:nvPicPr>
          <p:cNvPr id="4" name="Picture 3">
            <a:extLst>
              <a:ext uri="{FF2B5EF4-FFF2-40B4-BE49-F238E27FC236}">
                <a16:creationId xmlns:a16="http://schemas.microsoft.com/office/drawing/2014/main" id="{B4775748-7372-EDE9-C3F8-61E8350E42AC}"/>
              </a:ext>
            </a:extLst>
          </p:cNvPr>
          <p:cNvPicPr>
            <a:picLocks noChangeAspect="1"/>
          </p:cNvPicPr>
          <p:nvPr/>
        </p:nvPicPr>
        <p:blipFill>
          <a:blip r:embed="rId2"/>
          <a:stretch>
            <a:fillRect/>
          </a:stretch>
        </p:blipFill>
        <p:spPr>
          <a:xfrm>
            <a:off x="3689576" y="70370"/>
            <a:ext cx="7376530" cy="5445438"/>
          </a:xfrm>
          <a:prstGeom prst="rect">
            <a:avLst/>
          </a:prstGeom>
        </p:spPr>
      </p:pic>
    </p:spTree>
    <p:extLst>
      <p:ext uri="{BB962C8B-B14F-4D97-AF65-F5344CB8AC3E}">
        <p14:creationId xmlns:p14="http://schemas.microsoft.com/office/powerpoint/2010/main" val="291716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D332F-D3AF-2DDF-3855-0DC2B1C7D97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96C42F7-C9F6-AE3C-CD5B-D364699C10DD}"/>
              </a:ext>
            </a:extLst>
          </p:cNvPr>
          <p:cNvSpPr>
            <a:spLocks noGrp="1"/>
          </p:cNvSpPr>
          <p:nvPr>
            <p:ph type="subTitle" idx="1"/>
          </p:nvPr>
        </p:nvSpPr>
        <p:spPr>
          <a:xfrm>
            <a:off x="266546" y="4795935"/>
            <a:ext cx="11607282" cy="1991694"/>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rechazaba la idea griega de un universo eterno y defendía la </a:t>
            </a:r>
            <a:r>
              <a:rPr lang="es-MX" dirty="0">
                <a:solidFill>
                  <a:srgbClr val="FF0000"/>
                </a:solidFill>
              </a:rPr>
              <a:t>creación en el tiempo</a:t>
            </a:r>
            <a:r>
              <a:rPr lang="es-MX" dirty="0"/>
              <a:t>. Para él, Dios creó el universo </a:t>
            </a:r>
            <a:r>
              <a:rPr lang="es-MX" i="1" dirty="0"/>
              <a:t>ex nihilo </a:t>
            </a:r>
            <a:r>
              <a:rPr lang="es-MX" dirty="0"/>
              <a:t>en un acto de voluntad divina. Dios no solo creó el universo, sino también el tiempo en el que éste existe.</a:t>
            </a:r>
          </a:p>
        </p:txBody>
      </p:sp>
      <p:pic>
        <p:nvPicPr>
          <p:cNvPr id="4" name="Picture 3">
            <a:extLst>
              <a:ext uri="{FF2B5EF4-FFF2-40B4-BE49-F238E27FC236}">
                <a16:creationId xmlns:a16="http://schemas.microsoft.com/office/drawing/2014/main" id="{0114022D-0B48-E149-6866-7E838DB49B78}"/>
              </a:ext>
            </a:extLst>
          </p:cNvPr>
          <p:cNvPicPr>
            <a:picLocks noChangeAspect="1"/>
          </p:cNvPicPr>
          <p:nvPr/>
        </p:nvPicPr>
        <p:blipFill>
          <a:blip r:embed="rId2"/>
          <a:stretch>
            <a:fillRect/>
          </a:stretch>
        </p:blipFill>
        <p:spPr>
          <a:xfrm>
            <a:off x="3127115" y="211140"/>
            <a:ext cx="7920329" cy="5357869"/>
          </a:xfrm>
          <a:prstGeom prst="rect">
            <a:avLst/>
          </a:prstGeom>
        </p:spPr>
      </p:pic>
    </p:spTree>
    <p:extLst>
      <p:ext uri="{BB962C8B-B14F-4D97-AF65-F5344CB8AC3E}">
        <p14:creationId xmlns:p14="http://schemas.microsoft.com/office/powerpoint/2010/main" val="127731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83FA3-8379-B394-F422-115BC0C2F35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BD9161C-3A96-3B52-BF8B-BE31F3D6DCDC}"/>
              </a:ext>
            </a:extLst>
          </p:cNvPr>
          <p:cNvSpPr>
            <a:spLocks noGrp="1"/>
          </p:cNvSpPr>
          <p:nvPr>
            <p:ph type="subTitle" idx="1"/>
          </p:nvPr>
        </p:nvSpPr>
        <p:spPr>
          <a:xfrm>
            <a:off x="266546" y="4516016"/>
            <a:ext cx="11607282" cy="2271614"/>
          </a:xfrm>
        </p:spPr>
        <p:txBody>
          <a:bodyPr>
            <a:normAutofit lnSpcReduction="1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fue uno de los primeros en hablar sobre la </a:t>
            </a:r>
            <a:r>
              <a:rPr lang="es-MX" dirty="0">
                <a:solidFill>
                  <a:srgbClr val="FF0000"/>
                </a:solidFill>
              </a:rPr>
              <a:t>naturaleza y las fuentes del conocimiento en el Islam</a:t>
            </a:r>
            <a:r>
              <a:rPr lang="es-MX" dirty="0"/>
              <a:t>. Su teoría del conocimiento está fuertemente influenciada por Aristóteles, especialmente en la </a:t>
            </a:r>
            <a:r>
              <a:rPr lang="es-MX" dirty="0">
                <a:solidFill>
                  <a:srgbClr val="FF0000"/>
                </a:solidFill>
              </a:rPr>
              <a:t>distinción entre conocimiento sensorial y conocimiento intelectual</a:t>
            </a:r>
            <a:r>
              <a:rPr lang="es-MX" dirty="0"/>
              <a:t>.</a:t>
            </a:r>
          </a:p>
        </p:txBody>
      </p:sp>
      <p:pic>
        <p:nvPicPr>
          <p:cNvPr id="4" name="Picture 3">
            <a:extLst>
              <a:ext uri="{FF2B5EF4-FFF2-40B4-BE49-F238E27FC236}">
                <a16:creationId xmlns:a16="http://schemas.microsoft.com/office/drawing/2014/main" id="{9561E678-93B5-299A-0317-0848E5639CAE}"/>
              </a:ext>
            </a:extLst>
          </p:cNvPr>
          <p:cNvPicPr>
            <a:picLocks noChangeAspect="1"/>
          </p:cNvPicPr>
          <p:nvPr/>
        </p:nvPicPr>
        <p:blipFill>
          <a:blip r:embed="rId2"/>
          <a:stretch>
            <a:fillRect/>
          </a:stretch>
        </p:blipFill>
        <p:spPr>
          <a:xfrm>
            <a:off x="3550104" y="212682"/>
            <a:ext cx="6825537" cy="4785163"/>
          </a:xfrm>
          <a:prstGeom prst="rect">
            <a:avLst/>
          </a:prstGeom>
        </p:spPr>
      </p:pic>
    </p:spTree>
    <p:extLst>
      <p:ext uri="{BB962C8B-B14F-4D97-AF65-F5344CB8AC3E}">
        <p14:creationId xmlns:p14="http://schemas.microsoft.com/office/powerpoint/2010/main" val="2073190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0C65D-153B-6364-5C04-FE41C54C688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00887E7-C7A6-1877-C5D3-149431E02A63}"/>
              </a:ext>
            </a:extLst>
          </p:cNvPr>
          <p:cNvSpPr>
            <a:spLocks noGrp="1"/>
          </p:cNvSpPr>
          <p:nvPr>
            <p:ph type="subTitle" idx="1"/>
          </p:nvPr>
        </p:nvSpPr>
        <p:spPr>
          <a:xfrm>
            <a:off x="266546" y="4758612"/>
            <a:ext cx="11607282" cy="2029017"/>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distinguía entre los datos recibidos a través de los sentidos (conocimiento sensorial) y </a:t>
            </a:r>
            <a:r>
              <a:rPr lang="es-MX" dirty="0">
                <a:solidFill>
                  <a:srgbClr val="FF0000"/>
                </a:solidFill>
              </a:rPr>
              <a:t>el conocimiento más elevado, que es el intelectual </a:t>
            </a:r>
            <a:r>
              <a:rPr lang="es-MX" dirty="0"/>
              <a:t>y nos permite comprender verdades universales y abstractas.</a:t>
            </a:r>
          </a:p>
        </p:txBody>
      </p:sp>
      <p:pic>
        <p:nvPicPr>
          <p:cNvPr id="6" name="Picture 5">
            <a:extLst>
              <a:ext uri="{FF2B5EF4-FFF2-40B4-BE49-F238E27FC236}">
                <a16:creationId xmlns:a16="http://schemas.microsoft.com/office/drawing/2014/main" id="{66B790FD-07EB-18D7-D984-F2CE2A570ABB}"/>
              </a:ext>
            </a:extLst>
          </p:cNvPr>
          <p:cNvPicPr>
            <a:picLocks noChangeAspect="1"/>
          </p:cNvPicPr>
          <p:nvPr/>
        </p:nvPicPr>
        <p:blipFill>
          <a:blip r:embed="rId2"/>
          <a:stretch>
            <a:fillRect/>
          </a:stretch>
        </p:blipFill>
        <p:spPr>
          <a:xfrm>
            <a:off x="3550104" y="140350"/>
            <a:ext cx="6825537" cy="4818026"/>
          </a:xfrm>
          <a:prstGeom prst="rect">
            <a:avLst/>
          </a:prstGeom>
        </p:spPr>
      </p:pic>
    </p:spTree>
    <p:extLst>
      <p:ext uri="{BB962C8B-B14F-4D97-AF65-F5344CB8AC3E}">
        <p14:creationId xmlns:p14="http://schemas.microsoft.com/office/powerpoint/2010/main" val="3483288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754B3-1F29-2DB9-57E6-C3B115FFCEA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55B1D68-6EF2-57A1-4AD1-06B206029EB8}"/>
              </a:ext>
            </a:extLst>
          </p:cNvPr>
          <p:cNvSpPr>
            <a:spLocks noGrp="1"/>
          </p:cNvSpPr>
          <p:nvPr>
            <p:ph type="subTitle" idx="1"/>
          </p:nvPr>
        </p:nvSpPr>
        <p:spPr>
          <a:xfrm>
            <a:off x="266546" y="4441370"/>
            <a:ext cx="11607282" cy="2346259"/>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fue uno de los primeros en introducir la teoría del </a:t>
            </a:r>
            <a:r>
              <a:rPr lang="es-MX" i="1" dirty="0">
                <a:solidFill>
                  <a:srgbClr val="FF0000"/>
                </a:solidFill>
              </a:rPr>
              <a:t>intelecto agente</a:t>
            </a:r>
            <a:r>
              <a:rPr lang="es-MX" dirty="0"/>
              <a:t>, un concepto clave en la filosofía islámica que fue desarrollado más tarde por Avicena y Averroes. Según esta teoría, el intelecto agente es una especie de </a:t>
            </a:r>
            <a:r>
              <a:rPr lang="es-MX" dirty="0">
                <a:solidFill>
                  <a:srgbClr val="FF0000"/>
                </a:solidFill>
              </a:rPr>
              <a:t>intermediario que permite al alma humana captar las formas universales</a:t>
            </a:r>
            <a:r>
              <a:rPr lang="es-MX" dirty="0"/>
              <a:t> y alcanzar el conocimiento verdadero.</a:t>
            </a:r>
          </a:p>
        </p:txBody>
      </p:sp>
      <p:pic>
        <p:nvPicPr>
          <p:cNvPr id="4" name="Picture 3">
            <a:extLst>
              <a:ext uri="{FF2B5EF4-FFF2-40B4-BE49-F238E27FC236}">
                <a16:creationId xmlns:a16="http://schemas.microsoft.com/office/drawing/2014/main" id="{B4446689-A16B-6E58-1363-BE7C75E0C702}"/>
              </a:ext>
            </a:extLst>
          </p:cNvPr>
          <p:cNvPicPr>
            <a:picLocks noChangeAspect="1"/>
          </p:cNvPicPr>
          <p:nvPr/>
        </p:nvPicPr>
        <p:blipFill>
          <a:blip r:embed="rId2"/>
          <a:stretch>
            <a:fillRect/>
          </a:stretch>
        </p:blipFill>
        <p:spPr>
          <a:xfrm>
            <a:off x="3438524" y="296634"/>
            <a:ext cx="7049083" cy="5027841"/>
          </a:xfrm>
          <a:prstGeom prst="rect">
            <a:avLst/>
          </a:prstGeom>
        </p:spPr>
      </p:pic>
    </p:spTree>
    <p:extLst>
      <p:ext uri="{BB962C8B-B14F-4D97-AF65-F5344CB8AC3E}">
        <p14:creationId xmlns:p14="http://schemas.microsoft.com/office/powerpoint/2010/main" val="70180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C13BF-80D6-DD5F-5E19-FB5A443596F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166F1C8-B574-2237-AA7B-FA0631836512}"/>
              </a:ext>
            </a:extLst>
          </p:cNvPr>
          <p:cNvSpPr>
            <a:spLocks noGrp="1"/>
          </p:cNvSpPr>
          <p:nvPr>
            <p:ph type="subTitle" idx="1"/>
          </p:nvPr>
        </p:nvSpPr>
        <p:spPr>
          <a:xfrm>
            <a:off x="266546" y="3993502"/>
            <a:ext cx="11607282" cy="2794128"/>
          </a:xfrm>
        </p:spPr>
        <p:txBody>
          <a:bodyPr>
            <a:normAutofit fontScale="77500" lnSpcReduction="2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también se destacó en otros campos. Sus trabajos en óptica, matemáticas y música fueron innovadores y muestran su habilidad </a:t>
            </a:r>
            <a:r>
              <a:rPr lang="es-MX" dirty="0">
                <a:solidFill>
                  <a:srgbClr val="FF0000"/>
                </a:solidFill>
              </a:rPr>
              <a:t>para combinar la filosofía con el conocimiento científico práctico</a:t>
            </a:r>
            <a:r>
              <a:rPr lang="es-MX" dirty="0"/>
              <a:t>.</a:t>
            </a:r>
          </a:p>
          <a:p>
            <a:pPr algn="just"/>
            <a:r>
              <a:rPr lang="es-MX" dirty="0"/>
              <a:t>En </a:t>
            </a:r>
            <a:r>
              <a:rPr lang="es-MX" dirty="0">
                <a:solidFill>
                  <a:srgbClr val="FF0000"/>
                </a:solidFill>
              </a:rPr>
              <a:t>óptica</a:t>
            </a:r>
            <a:r>
              <a:rPr lang="es-MX" dirty="0"/>
              <a:t>, Al-</a:t>
            </a:r>
            <a:r>
              <a:rPr lang="es-MX" dirty="0" err="1"/>
              <a:t>Kindi</a:t>
            </a:r>
            <a:r>
              <a:rPr lang="es-MX" dirty="0"/>
              <a:t> realizó estudios importantes sobre la luz y la percepción visual, que influyeron en el desarrollo posterior de la óptica. </a:t>
            </a:r>
          </a:p>
          <a:p>
            <a:pPr algn="just"/>
            <a:r>
              <a:rPr lang="es-MX" dirty="0"/>
              <a:t>En </a:t>
            </a:r>
            <a:r>
              <a:rPr lang="es-MX" dirty="0">
                <a:solidFill>
                  <a:srgbClr val="FF0000"/>
                </a:solidFill>
              </a:rPr>
              <a:t>matemáticas</a:t>
            </a:r>
            <a:r>
              <a:rPr lang="es-MX" dirty="0"/>
              <a:t>, exploró la teoría de los números y la geometría como caminos para entender la naturaleza y la creación divina.</a:t>
            </a:r>
          </a:p>
          <a:p>
            <a:pPr algn="just"/>
            <a:r>
              <a:rPr lang="es-MX" dirty="0"/>
              <a:t>Al-</a:t>
            </a:r>
            <a:r>
              <a:rPr lang="es-MX" dirty="0" err="1"/>
              <a:t>Kindi</a:t>
            </a:r>
            <a:r>
              <a:rPr lang="es-MX" dirty="0"/>
              <a:t> escribió sobre </a:t>
            </a:r>
            <a:r>
              <a:rPr lang="es-MX" dirty="0">
                <a:solidFill>
                  <a:srgbClr val="FF0000"/>
                </a:solidFill>
              </a:rPr>
              <a:t>teoría musical </a:t>
            </a:r>
            <a:r>
              <a:rPr lang="es-MX" dirty="0"/>
              <a:t>y desarrolló métodos para aplicar principios matemáticos a la música, estudiando las proporciones en los sonidos y su impacto en el alma.</a:t>
            </a:r>
          </a:p>
        </p:txBody>
      </p:sp>
      <p:pic>
        <p:nvPicPr>
          <p:cNvPr id="4" name="Picture 3">
            <a:extLst>
              <a:ext uri="{FF2B5EF4-FFF2-40B4-BE49-F238E27FC236}">
                <a16:creationId xmlns:a16="http://schemas.microsoft.com/office/drawing/2014/main" id="{17686DB1-6DD3-16B0-99A4-A390E0FE59CA}"/>
              </a:ext>
            </a:extLst>
          </p:cNvPr>
          <p:cNvPicPr>
            <a:picLocks noChangeAspect="1"/>
          </p:cNvPicPr>
          <p:nvPr/>
        </p:nvPicPr>
        <p:blipFill>
          <a:blip r:embed="rId2"/>
          <a:stretch>
            <a:fillRect/>
          </a:stretch>
        </p:blipFill>
        <p:spPr>
          <a:xfrm>
            <a:off x="3272518" y="70370"/>
            <a:ext cx="7345719" cy="4367181"/>
          </a:xfrm>
          <a:prstGeom prst="rect">
            <a:avLst/>
          </a:prstGeom>
        </p:spPr>
      </p:pic>
      <p:pic>
        <p:nvPicPr>
          <p:cNvPr id="5" name="Picture 4">
            <a:extLst>
              <a:ext uri="{FF2B5EF4-FFF2-40B4-BE49-F238E27FC236}">
                <a16:creationId xmlns:a16="http://schemas.microsoft.com/office/drawing/2014/main" id="{7A899EAF-E056-4302-FEEC-2DD1EB161B88}"/>
              </a:ext>
            </a:extLst>
          </p:cNvPr>
          <p:cNvPicPr>
            <a:picLocks noChangeAspect="1"/>
          </p:cNvPicPr>
          <p:nvPr/>
        </p:nvPicPr>
        <p:blipFill>
          <a:blip r:embed="rId3"/>
          <a:stretch>
            <a:fillRect/>
          </a:stretch>
        </p:blipFill>
        <p:spPr>
          <a:xfrm>
            <a:off x="266546" y="70370"/>
            <a:ext cx="2686050" cy="3676650"/>
          </a:xfrm>
          <a:prstGeom prst="rect">
            <a:avLst/>
          </a:prstGeom>
        </p:spPr>
      </p:pic>
    </p:spTree>
    <p:extLst>
      <p:ext uri="{BB962C8B-B14F-4D97-AF65-F5344CB8AC3E}">
        <p14:creationId xmlns:p14="http://schemas.microsoft.com/office/powerpoint/2010/main" val="3991009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3F49-F117-8F5D-A9AB-B266A740D1D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F0F6FB7-E643-A670-FB6C-932E79CC775A}"/>
              </a:ext>
            </a:extLst>
          </p:cNvPr>
          <p:cNvSpPr>
            <a:spLocks noGrp="1"/>
          </p:cNvSpPr>
          <p:nvPr>
            <p:ph type="subTitle" idx="1"/>
          </p:nvPr>
        </p:nvSpPr>
        <p:spPr>
          <a:xfrm>
            <a:off x="266546" y="4030824"/>
            <a:ext cx="11607282" cy="2756806"/>
          </a:xfrm>
        </p:spPr>
        <p:txBody>
          <a:bodyPr>
            <a:normAutofit fontScale="85000" lnSpcReduction="2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influyó notablemente en filósofos posteriores, como Al-</a:t>
            </a:r>
            <a:r>
              <a:rPr lang="es-MX" dirty="0" err="1"/>
              <a:t>Farabi</a:t>
            </a:r>
            <a:r>
              <a:rPr lang="es-MX" dirty="0"/>
              <a:t> y Avicena. Aunque su pensamiento fue criticado y desafiado en algunos aspectos por Al-</a:t>
            </a:r>
            <a:r>
              <a:rPr lang="es-MX" dirty="0" err="1"/>
              <a:t>Ghazali</a:t>
            </a:r>
            <a:r>
              <a:rPr lang="es-MX" dirty="0"/>
              <a:t> y otros teólogos que veían la filosofía griega como un riesgo para la ortodoxia islámica. Sus obras también influyeron en la escolástica cristiana a través de sus traducciones al latín, que contribuyeron al renacimiento del pensamiento aristotélico en Europa y al desarrollo de la filosofía medieval.</a:t>
            </a:r>
          </a:p>
          <a:p>
            <a:pPr algn="l"/>
            <a:r>
              <a:rPr lang="es-MX" dirty="0"/>
              <a:t>Al-</a:t>
            </a:r>
            <a:r>
              <a:rPr lang="es-MX" dirty="0" err="1"/>
              <a:t>Kindi</a:t>
            </a:r>
            <a:r>
              <a:rPr lang="es-MX" dirty="0"/>
              <a:t> es recordado por su esfuerzo por integrar la razón con la fe y por haber puesto las bases de una filosofía islámica original que abordaba temas universales de la existencia, el conocimiento y el cosmos dentro de una cosmovisión islámica.</a:t>
            </a:r>
          </a:p>
        </p:txBody>
      </p:sp>
      <p:pic>
        <p:nvPicPr>
          <p:cNvPr id="2" name="Picture 1">
            <a:extLst>
              <a:ext uri="{FF2B5EF4-FFF2-40B4-BE49-F238E27FC236}">
                <a16:creationId xmlns:a16="http://schemas.microsoft.com/office/drawing/2014/main" id="{8970F0D1-EC23-1D1E-6C8E-B6E68238F819}"/>
              </a:ext>
            </a:extLst>
          </p:cNvPr>
          <p:cNvPicPr>
            <a:picLocks noChangeAspect="1"/>
          </p:cNvPicPr>
          <p:nvPr/>
        </p:nvPicPr>
        <p:blipFill>
          <a:blip r:embed="rId2"/>
          <a:stretch>
            <a:fillRect/>
          </a:stretch>
        </p:blipFill>
        <p:spPr>
          <a:xfrm>
            <a:off x="3124957" y="550896"/>
            <a:ext cx="8319659" cy="3759846"/>
          </a:xfrm>
          <a:prstGeom prst="rect">
            <a:avLst/>
          </a:prstGeom>
        </p:spPr>
      </p:pic>
    </p:spTree>
    <p:extLst>
      <p:ext uri="{BB962C8B-B14F-4D97-AF65-F5344CB8AC3E}">
        <p14:creationId xmlns:p14="http://schemas.microsoft.com/office/powerpoint/2010/main" val="4245149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ABE18-FBED-1336-86FC-6F9806F1EAD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E486070-00B8-1B4E-8130-7E2F621FAF0D}"/>
              </a:ext>
            </a:extLst>
          </p:cNvPr>
          <p:cNvSpPr>
            <a:spLocks noGrp="1"/>
          </p:cNvSpPr>
          <p:nvPr>
            <p:ph type="subTitle" idx="1"/>
          </p:nvPr>
        </p:nvSpPr>
        <p:spPr>
          <a:xfrm>
            <a:off x="279918" y="3881535"/>
            <a:ext cx="11607282" cy="3387945"/>
          </a:xfrm>
        </p:spPr>
        <p:txBody>
          <a:bodyPr>
            <a:normAutofit/>
          </a:bodyPr>
          <a:lstStyle/>
          <a:p>
            <a:pPr algn="just"/>
            <a:r>
              <a:rPr lang="es-MX" b="1" dirty="0"/>
              <a:t>Al-</a:t>
            </a:r>
            <a:r>
              <a:rPr lang="es-MX" b="1" dirty="0" err="1"/>
              <a:t>Farabi</a:t>
            </a:r>
            <a:r>
              <a:rPr lang="es-MX" b="1" dirty="0"/>
              <a:t> (c. 872-950)</a:t>
            </a:r>
          </a:p>
          <a:p>
            <a:pPr algn="just"/>
            <a:r>
              <a:rPr lang="es-MX" dirty="0"/>
              <a:t>Se le conoce como el "segundo maestro" (después de Aristóteles) y fue un filósofo que trató de sintetizar el pensamiento aristotélico y platónico. En su teoría política, defendió la idea de una "ciudad virtuosa" gobernada por un filósofo-rey.</a:t>
            </a:r>
          </a:p>
          <a:p>
            <a:pPr algn="just"/>
            <a:r>
              <a:rPr lang="es-MX" dirty="0"/>
              <a:t>Una obra destacada suya es </a:t>
            </a:r>
            <a:r>
              <a:rPr lang="es-MX" i="1" dirty="0"/>
              <a:t>La Ciudad Virtuosa</a:t>
            </a:r>
            <a:r>
              <a:rPr lang="es-MX" dirty="0"/>
              <a:t>, donde describe una sociedad ideal regida por principios filosóficos.</a:t>
            </a:r>
          </a:p>
        </p:txBody>
      </p:sp>
      <p:pic>
        <p:nvPicPr>
          <p:cNvPr id="4" name="Picture 3">
            <a:extLst>
              <a:ext uri="{FF2B5EF4-FFF2-40B4-BE49-F238E27FC236}">
                <a16:creationId xmlns:a16="http://schemas.microsoft.com/office/drawing/2014/main" id="{84DB39F0-09D6-ECE6-3736-A5C43C1350F4}"/>
              </a:ext>
            </a:extLst>
          </p:cNvPr>
          <p:cNvPicPr>
            <a:picLocks noChangeAspect="1"/>
          </p:cNvPicPr>
          <p:nvPr/>
        </p:nvPicPr>
        <p:blipFill>
          <a:blip r:embed="rId2"/>
          <a:stretch>
            <a:fillRect/>
          </a:stretch>
        </p:blipFill>
        <p:spPr>
          <a:xfrm>
            <a:off x="279918" y="250468"/>
            <a:ext cx="6158204" cy="3318256"/>
          </a:xfrm>
          <a:prstGeom prst="rect">
            <a:avLst/>
          </a:prstGeom>
        </p:spPr>
      </p:pic>
      <p:pic>
        <p:nvPicPr>
          <p:cNvPr id="6" name="Picture 5">
            <a:extLst>
              <a:ext uri="{FF2B5EF4-FFF2-40B4-BE49-F238E27FC236}">
                <a16:creationId xmlns:a16="http://schemas.microsoft.com/office/drawing/2014/main" id="{3218ED6C-13F1-F08C-980C-390E697CFAFC}"/>
              </a:ext>
            </a:extLst>
          </p:cNvPr>
          <p:cNvPicPr>
            <a:picLocks noChangeAspect="1"/>
          </p:cNvPicPr>
          <p:nvPr/>
        </p:nvPicPr>
        <p:blipFill>
          <a:blip r:embed="rId3"/>
          <a:stretch>
            <a:fillRect/>
          </a:stretch>
        </p:blipFill>
        <p:spPr>
          <a:xfrm>
            <a:off x="420850" y="360019"/>
            <a:ext cx="1743852" cy="1995085"/>
          </a:xfrm>
          <a:prstGeom prst="rect">
            <a:avLst/>
          </a:prstGeom>
        </p:spPr>
      </p:pic>
      <p:pic>
        <p:nvPicPr>
          <p:cNvPr id="8" name="Picture 7">
            <a:extLst>
              <a:ext uri="{FF2B5EF4-FFF2-40B4-BE49-F238E27FC236}">
                <a16:creationId xmlns:a16="http://schemas.microsoft.com/office/drawing/2014/main" id="{5D354540-E378-1FCC-9FC4-1E0EE06369FA}"/>
              </a:ext>
            </a:extLst>
          </p:cNvPr>
          <p:cNvPicPr>
            <a:picLocks noChangeAspect="1"/>
          </p:cNvPicPr>
          <p:nvPr/>
        </p:nvPicPr>
        <p:blipFill>
          <a:blip r:embed="rId4"/>
          <a:stretch>
            <a:fillRect/>
          </a:stretch>
        </p:blipFill>
        <p:spPr>
          <a:xfrm>
            <a:off x="2134765" y="360019"/>
            <a:ext cx="1860753" cy="1982770"/>
          </a:xfrm>
          <a:prstGeom prst="rect">
            <a:avLst/>
          </a:prstGeom>
        </p:spPr>
      </p:pic>
      <p:pic>
        <p:nvPicPr>
          <p:cNvPr id="10" name="Picture 9">
            <a:extLst>
              <a:ext uri="{FF2B5EF4-FFF2-40B4-BE49-F238E27FC236}">
                <a16:creationId xmlns:a16="http://schemas.microsoft.com/office/drawing/2014/main" id="{737F544C-0FEA-8A7B-3301-7094FAACC44A}"/>
              </a:ext>
            </a:extLst>
          </p:cNvPr>
          <p:cNvPicPr>
            <a:picLocks noChangeAspect="1"/>
          </p:cNvPicPr>
          <p:nvPr/>
        </p:nvPicPr>
        <p:blipFill>
          <a:blip r:embed="rId5"/>
          <a:stretch>
            <a:fillRect/>
          </a:stretch>
        </p:blipFill>
        <p:spPr>
          <a:xfrm>
            <a:off x="6552422" y="224832"/>
            <a:ext cx="2595784" cy="3369527"/>
          </a:xfrm>
          <a:prstGeom prst="rect">
            <a:avLst/>
          </a:prstGeom>
        </p:spPr>
      </p:pic>
      <p:pic>
        <p:nvPicPr>
          <p:cNvPr id="12" name="Picture 11">
            <a:extLst>
              <a:ext uri="{FF2B5EF4-FFF2-40B4-BE49-F238E27FC236}">
                <a16:creationId xmlns:a16="http://schemas.microsoft.com/office/drawing/2014/main" id="{E3AC819B-5C86-F09F-2CCD-28F8E23FABF4}"/>
              </a:ext>
            </a:extLst>
          </p:cNvPr>
          <p:cNvPicPr>
            <a:picLocks noChangeAspect="1"/>
          </p:cNvPicPr>
          <p:nvPr/>
        </p:nvPicPr>
        <p:blipFill>
          <a:blip r:embed="rId6"/>
          <a:stretch>
            <a:fillRect/>
          </a:stretch>
        </p:blipFill>
        <p:spPr>
          <a:xfrm>
            <a:off x="9262506" y="567094"/>
            <a:ext cx="2855717" cy="3001630"/>
          </a:xfrm>
          <a:prstGeom prst="rect">
            <a:avLst/>
          </a:prstGeom>
        </p:spPr>
      </p:pic>
      <p:sp>
        <p:nvSpPr>
          <p:cNvPr id="13" name="Rectangle 12">
            <a:extLst>
              <a:ext uri="{FF2B5EF4-FFF2-40B4-BE49-F238E27FC236}">
                <a16:creationId xmlns:a16="http://schemas.microsoft.com/office/drawing/2014/main" id="{B713AB0F-E0B6-6325-7A56-CB9880B7F63A}"/>
              </a:ext>
            </a:extLst>
          </p:cNvPr>
          <p:cNvSpPr/>
          <p:nvPr/>
        </p:nvSpPr>
        <p:spPr>
          <a:xfrm>
            <a:off x="136849" y="130629"/>
            <a:ext cx="11918302" cy="42174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8029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B0D81-F467-DF17-C61B-C53E2013F48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F645A13-0D78-062E-398A-44D8827286FA}"/>
              </a:ext>
            </a:extLst>
          </p:cNvPr>
          <p:cNvSpPr>
            <a:spLocks noGrp="1"/>
          </p:cNvSpPr>
          <p:nvPr>
            <p:ph type="subTitle" idx="1"/>
          </p:nvPr>
        </p:nvSpPr>
        <p:spPr>
          <a:xfrm>
            <a:off x="279918" y="4366727"/>
            <a:ext cx="11607282" cy="2313991"/>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Su pensamiento se centra en la política, la ética, la lógica y la metafísica, con una fuerte influencia de Aristóteles y Platón, aunque también introdujo sus propias ideas innovadoras. Al-</a:t>
            </a:r>
            <a:r>
              <a:rPr lang="es-MX" dirty="0" err="1"/>
              <a:t>Farabi</a:t>
            </a:r>
            <a:r>
              <a:rPr lang="es-MX" dirty="0"/>
              <a:t> fue un pionero en integrar la filosofía griega con el Islam y sentó las bases de una teoría política y ética dentro de esta tradición.</a:t>
            </a:r>
            <a:endParaRPr lang="es-MX" b="1" dirty="0"/>
          </a:p>
        </p:txBody>
      </p:sp>
      <p:pic>
        <p:nvPicPr>
          <p:cNvPr id="5" name="Picture 4">
            <a:extLst>
              <a:ext uri="{FF2B5EF4-FFF2-40B4-BE49-F238E27FC236}">
                <a16:creationId xmlns:a16="http://schemas.microsoft.com/office/drawing/2014/main" id="{2E211E11-A915-B1F4-10B3-35F5F01991DC}"/>
              </a:ext>
            </a:extLst>
          </p:cNvPr>
          <p:cNvPicPr>
            <a:picLocks noChangeAspect="1"/>
          </p:cNvPicPr>
          <p:nvPr/>
        </p:nvPicPr>
        <p:blipFill>
          <a:blip r:embed="rId2"/>
          <a:stretch>
            <a:fillRect/>
          </a:stretch>
        </p:blipFill>
        <p:spPr>
          <a:xfrm>
            <a:off x="3881535" y="288439"/>
            <a:ext cx="6307494" cy="4708719"/>
          </a:xfrm>
          <a:prstGeom prst="rect">
            <a:avLst/>
          </a:prstGeom>
        </p:spPr>
      </p:pic>
    </p:spTree>
    <p:extLst>
      <p:ext uri="{BB962C8B-B14F-4D97-AF65-F5344CB8AC3E}">
        <p14:creationId xmlns:p14="http://schemas.microsoft.com/office/powerpoint/2010/main" val="2499064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385BCD-F0DC-2E31-73AF-E4B9737D46ED}"/>
              </a:ext>
            </a:extLst>
          </p:cNvPr>
          <p:cNvPicPr>
            <a:picLocks noChangeAspect="1"/>
          </p:cNvPicPr>
          <p:nvPr/>
        </p:nvPicPr>
        <p:blipFill>
          <a:blip r:embed="rId2"/>
          <a:stretch>
            <a:fillRect/>
          </a:stretch>
        </p:blipFill>
        <p:spPr>
          <a:xfrm>
            <a:off x="-1" y="-23328"/>
            <a:ext cx="12192001" cy="6895427"/>
          </a:xfrm>
          <a:prstGeom prst="rect">
            <a:avLst/>
          </a:prstGeom>
        </p:spPr>
      </p:pic>
    </p:spTree>
    <p:extLst>
      <p:ext uri="{BB962C8B-B14F-4D97-AF65-F5344CB8AC3E}">
        <p14:creationId xmlns:p14="http://schemas.microsoft.com/office/powerpoint/2010/main" val="1369828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B6A1-1E8E-641E-D83B-B144373FBA6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8FE25AE-F516-9F96-C0C5-E2FCCA65F82C}"/>
              </a:ext>
            </a:extLst>
          </p:cNvPr>
          <p:cNvSpPr>
            <a:spLocks noGrp="1"/>
          </p:cNvSpPr>
          <p:nvPr>
            <p:ph type="subTitle" idx="1"/>
          </p:nvPr>
        </p:nvSpPr>
        <p:spPr>
          <a:xfrm>
            <a:off x="292359" y="4544009"/>
            <a:ext cx="11607282" cy="2313991"/>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vivió en una época de efervescencia intelectual bajo el califato abasí, con Bagdad como centro de estudio y traducción de textos griegos. A diferencia de Al-</a:t>
            </a:r>
            <a:r>
              <a:rPr lang="es-MX" dirty="0" err="1"/>
              <a:t>Kindi</a:t>
            </a:r>
            <a:r>
              <a:rPr lang="es-MX" dirty="0"/>
              <a:t>, Al-</a:t>
            </a:r>
            <a:r>
              <a:rPr lang="es-MX" dirty="0" err="1"/>
              <a:t>Farabi</a:t>
            </a:r>
            <a:r>
              <a:rPr lang="es-MX" dirty="0"/>
              <a:t> se interesó profundamente por la </a:t>
            </a:r>
            <a:r>
              <a:rPr lang="es-MX" dirty="0">
                <a:solidFill>
                  <a:srgbClr val="FF0000"/>
                </a:solidFill>
              </a:rPr>
              <a:t>filosofía política </a:t>
            </a:r>
            <a:r>
              <a:rPr lang="es-MX" dirty="0"/>
              <a:t>y el </a:t>
            </a:r>
            <a:r>
              <a:rPr lang="es-MX" dirty="0">
                <a:solidFill>
                  <a:srgbClr val="FF0000"/>
                </a:solidFill>
              </a:rPr>
              <a:t>orden social</a:t>
            </a:r>
            <a:r>
              <a:rPr lang="es-MX" dirty="0"/>
              <a:t>, temas menos explorados hasta entonces en el Islam.</a:t>
            </a:r>
            <a:endParaRPr lang="es-MX" b="1" dirty="0"/>
          </a:p>
        </p:txBody>
      </p:sp>
      <p:pic>
        <p:nvPicPr>
          <p:cNvPr id="4" name="Picture 3">
            <a:extLst>
              <a:ext uri="{FF2B5EF4-FFF2-40B4-BE49-F238E27FC236}">
                <a16:creationId xmlns:a16="http://schemas.microsoft.com/office/drawing/2014/main" id="{D9D3A594-906E-1933-D256-30E666195375}"/>
              </a:ext>
            </a:extLst>
          </p:cNvPr>
          <p:cNvPicPr>
            <a:picLocks noChangeAspect="1"/>
          </p:cNvPicPr>
          <p:nvPr/>
        </p:nvPicPr>
        <p:blipFill>
          <a:blip r:embed="rId2"/>
          <a:stretch>
            <a:fillRect/>
          </a:stretch>
        </p:blipFill>
        <p:spPr>
          <a:xfrm>
            <a:off x="3363295" y="202682"/>
            <a:ext cx="7329586" cy="5017310"/>
          </a:xfrm>
          <a:prstGeom prst="rect">
            <a:avLst/>
          </a:prstGeom>
        </p:spPr>
      </p:pic>
    </p:spTree>
    <p:extLst>
      <p:ext uri="{BB962C8B-B14F-4D97-AF65-F5344CB8AC3E}">
        <p14:creationId xmlns:p14="http://schemas.microsoft.com/office/powerpoint/2010/main" val="2754316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8FADC-006F-2794-DEDA-2F9D3D902ED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C8FE9F2-E8FC-D6CC-930C-39EC121AA0D4}"/>
              </a:ext>
            </a:extLst>
          </p:cNvPr>
          <p:cNvSpPr>
            <a:spLocks noGrp="1"/>
          </p:cNvSpPr>
          <p:nvPr>
            <p:ph type="subTitle" idx="1"/>
          </p:nvPr>
        </p:nvSpPr>
        <p:spPr>
          <a:xfrm>
            <a:off x="292359" y="4534678"/>
            <a:ext cx="11607282" cy="2323322"/>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Fue especialmente influenciado por Aristóteles y Platón, y su objetivo era integrar las ideas griegas de </a:t>
            </a:r>
            <a:r>
              <a:rPr lang="es-MX" dirty="0">
                <a:solidFill>
                  <a:srgbClr val="FF0000"/>
                </a:solidFill>
              </a:rPr>
              <a:t>la virtud, el conocimiento y la política en un contexto islámico</a:t>
            </a:r>
            <a:r>
              <a:rPr lang="es-MX" dirty="0"/>
              <a:t>. Al-</a:t>
            </a:r>
            <a:r>
              <a:rPr lang="es-MX" dirty="0" err="1"/>
              <a:t>Farabi</a:t>
            </a:r>
            <a:r>
              <a:rPr lang="es-MX" dirty="0"/>
              <a:t> intentó sintetizar las enseñanzas de ambos pensadores, inspirándose en la visión de Platón sobre el gobierno y en la lógica y metafísica de Aristóteles.</a:t>
            </a:r>
            <a:endParaRPr lang="es-MX" b="1" dirty="0"/>
          </a:p>
        </p:txBody>
      </p:sp>
      <p:pic>
        <p:nvPicPr>
          <p:cNvPr id="4" name="Picture 3">
            <a:extLst>
              <a:ext uri="{FF2B5EF4-FFF2-40B4-BE49-F238E27FC236}">
                <a16:creationId xmlns:a16="http://schemas.microsoft.com/office/drawing/2014/main" id="{9F2C3ED0-469B-73F8-E019-95EFBB074958}"/>
              </a:ext>
            </a:extLst>
          </p:cNvPr>
          <p:cNvPicPr>
            <a:picLocks noChangeAspect="1"/>
          </p:cNvPicPr>
          <p:nvPr/>
        </p:nvPicPr>
        <p:blipFill>
          <a:blip r:embed="rId2"/>
          <a:stretch>
            <a:fillRect/>
          </a:stretch>
        </p:blipFill>
        <p:spPr>
          <a:xfrm>
            <a:off x="3408394" y="374502"/>
            <a:ext cx="7900307" cy="4862775"/>
          </a:xfrm>
          <a:prstGeom prst="rect">
            <a:avLst/>
          </a:prstGeom>
        </p:spPr>
      </p:pic>
    </p:spTree>
    <p:extLst>
      <p:ext uri="{BB962C8B-B14F-4D97-AF65-F5344CB8AC3E}">
        <p14:creationId xmlns:p14="http://schemas.microsoft.com/office/powerpoint/2010/main" val="3169761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A97B0-4D58-E031-E673-A361F3A598A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D00CDD9-EE2E-9C0E-B223-9B7768E8B593}"/>
              </a:ext>
            </a:extLst>
          </p:cNvPr>
          <p:cNvSpPr>
            <a:spLocks noGrp="1"/>
          </p:cNvSpPr>
          <p:nvPr>
            <p:ph type="subTitle" idx="1"/>
          </p:nvPr>
        </p:nvSpPr>
        <p:spPr>
          <a:xfrm>
            <a:off x="292359" y="4506686"/>
            <a:ext cx="11607282" cy="2351314"/>
          </a:xfrm>
        </p:spPr>
        <p:txBody>
          <a:bodyPr>
            <a:normAutofit/>
          </a:bodyPr>
          <a:lstStyle/>
          <a:p>
            <a:pPr algn="just"/>
            <a:r>
              <a:rPr lang="es-MX" b="1" dirty="0"/>
              <a:t>Al-</a:t>
            </a:r>
            <a:r>
              <a:rPr lang="es-MX" b="1" dirty="0" err="1"/>
              <a:t>Farabi</a:t>
            </a:r>
            <a:r>
              <a:rPr lang="es-MX" b="1" dirty="0"/>
              <a:t> (c. 872-950)</a:t>
            </a:r>
          </a:p>
          <a:p>
            <a:pPr algn="just"/>
            <a:endParaRPr lang="es-MX" dirty="0"/>
          </a:p>
          <a:p>
            <a:pPr algn="just"/>
            <a:r>
              <a:rPr lang="es-MX" dirty="0"/>
              <a:t>Al-</a:t>
            </a:r>
            <a:r>
              <a:rPr lang="es-MX" dirty="0" err="1"/>
              <a:t>Farabi</a:t>
            </a:r>
            <a:r>
              <a:rPr lang="es-MX" dirty="0"/>
              <a:t> veía </a:t>
            </a:r>
            <a:r>
              <a:rPr lang="es-MX" dirty="0">
                <a:solidFill>
                  <a:srgbClr val="FF0000"/>
                </a:solidFill>
              </a:rPr>
              <a:t>la filosofía como un medio para alcanzar la perfección humana</a:t>
            </a:r>
            <a:r>
              <a:rPr lang="es-MX" dirty="0"/>
              <a:t>. Para él, la filosofía no era solo un conocimiento teórico, sino </a:t>
            </a:r>
            <a:r>
              <a:rPr lang="es-MX" dirty="0">
                <a:solidFill>
                  <a:srgbClr val="FF0000"/>
                </a:solidFill>
              </a:rPr>
              <a:t>una guía práctica para la vida</a:t>
            </a:r>
            <a:r>
              <a:rPr lang="es-MX" dirty="0"/>
              <a:t>. El conocimiento filosófico y la virtud eran necesarios para alcanzar la felicidad y realizar el potencial humano.</a:t>
            </a:r>
            <a:endParaRPr lang="es-MX" b="1" dirty="0"/>
          </a:p>
        </p:txBody>
      </p:sp>
      <p:pic>
        <p:nvPicPr>
          <p:cNvPr id="4" name="Picture 3">
            <a:extLst>
              <a:ext uri="{FF2B5EF4-FFF2-40B4-BE49-F238E27FC236}">
                <a16:creationId xmlns:a16="http://schemas.microsoft.com/office/drawing/2014/main" id="{7C8922CA-E730-0729-8BC0-907A20851690}"/>
              </a:ext>
            </a:extLst>
          </p:cNvPr>
          <p:cNvPicPr>
            <a:picLocks noChangeAspect="1"/>
          </p:cNvPicPr>
          <p:nvPr/>
        </p:nvPicPr>
        <p:blipFill>
          <a:blip r:embed="rId2"/>
          <a:stretch>
            <a:fillRect/>
          </a:stretch>
        </p:blipFill>
        <p:spPr>
          <a:xfrm>
            <a:off x="3576150" y="463589"/>
            <a:ext cx="7956486" cy="4616726"/>
          </a:xfrm>
          <a:prstGeom prst="rect">
            <a:avLst/>
          </a:prstGeom>
        </p:spPr>
      </p:pic>
    </p:spTree>
    <p:extLst>
      <p:ext uri="{BB962C8B-B14F-4D97-AF65-F5344CB8AC3E}">
        <p14:creationId xmlns:p14="http://schemas.microsoft.com/office/powerpoint/2010/main" val="640688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F0ABB-CE69-4A1D-F59A-DD4209BAA2A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8367F25-9C78-CE37-8648-49BD35E9BF89}"/>
              </a:ext>
            </a:extLst>
          </p:cNvPr>
          <p:cNvSpPr>
            <a:spLocks noGrp="1"/>
          </p:cNvSpPr>
          <p:nvPr>
            <p:ph type="subTitle" idx="1"/>
          </p:nvPr>
        </p:nvSpPr>
        <p:spPr>
          <a:xfrm>
            <a:off x="292359" y="4954555"/>
            <a:ext cx="11607282" cy="1903445"/>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Consideraba que el conocimiento es progresivo y que, a través de la razón, el ser humano puede ascender en niveles de entendimiento hasta alcanzar el conocimiento supremo, que es el conocimiento de Dios.</a:t>
            </a:r>
            <a:endParaRPr lang="es-MX" b="1" dirty="0"/>
          </a:p>
        </p:txBody>
      </p:sp>
      <p:pic>
        <p:nvPicPr>
          <p:cNvPr id="6" name="Picture 5">
            <a:extLst>
              <a:ext uri="{FF2B5EF4-FFF2-40B4-BE49-F238E27FC236}">
                <a16:creationId xmlns:a16="http://schemas.microsoft.com/office/drawing/2014/main" id="{1A511DD4-9D54-A8BB-9009-3A27972ACAE8}"/>
              </a:ext>
            </a:extLst>
          </p:cNvPr>
          <p:cNvPicPr>
            <a:picLocks noChangeAspect="1"/>
          </p:cNvPicPr>
          <p:nvPr/>
        </p:nvPicPr>
        <p:blipFill>
          <a:blip r:embed="rId2"/>
          <a:stretch>
            <a:fillRect/>
          </a:stretch>
        </p:blipFill>
        <p:spPr>
          <a:xfrm>
            <a:off x="3428999" y="354772"/>
            <a:ext cx="8140960" cy="5221727"/>
          </a:xfrm>
          <a:prstGeom prst="rect">
            <a:avLst/>
          </a:prstGeom>
        </p:spPr>
      </p:pic>
    </p:spTree>
    <p:extLst>
      <p:ext uri="{BB962C8B-B14F-4D97-AF65-F5344CB8AC3E}">
        <p14:creationId xmlns:p14="http://schemas.microsoft.com/office/powerpoint/2010/main" val="4144167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568A9-DEB7-EEB4-1631-FD1E3A9D2FE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F4E3335-1E9F-6A39-E869-1A1FFA1DC820}"/>
              </a:ext>
            </a:extLst>
          </p:cNvPr>
          <p:cNvSpPr>
            <a:spLocks noGrp="1"/>
          </p:cNvSpPr>
          <p:nvPr>
            <p:ph type="subTitle" idx="1"/>
          </p:nvPr>
        </p:nvSpPr>
        <p:spPr>
          <a:xfrm>
            <a:off x="292359" y="4861249"/>
            <a:ext cx="11607282" cy="1996751"/>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desarrolló una teoría compleja del intelecto que fue fundamental para la filosofía islámica posterior. Esta teoría explica cómo el intelecto humano puede conocer y entender lo divino.</a:t>
            </a:r>
            <a:endParaRPr lang="es-MX" b="1" dirty="0"/>
          </a:p>
        </p:txBody>
      </p:sp>
      <p:pic>
        <p:nvPicPr>
          <p:cNvPr id="4" name="Picture 3">
            <a:extLst>
              <a:ext uri="{FF2B5EF4-FFF2-40B4-BE49-F238E27FC236}">
                <a16:creationId xmlns:a16="http://schemas.microsoft.com/office/drawing/2014/main" id="{C3E40E14-BE7E-32CD-3F6B-F0024B3EFA42}"/>
              </a:ext>
            </a:extLst>
          </p:cNvPr>
          <p:cNvPicPr>
            <a:picLocks noChangeAspect="1"/>
          </p:cNvPicPr>
          <p:nvPr/>
        </p:nvPicPr>
        <p:blipFill>
          <a:blip r:embed="rId2"/>
          <a:stretch>
            <a:fillRect/>
          </a:stretch>
        </p:blipFill>
        <p:spPr>
          <a:xfrm>
            <a:off x="3277085" y="105323"/>
            <a:ext cx="8622556" cy="5587323"/>
          </a:xfrm>
          <a:prstGeom prst="rect">
            <a:avLst/>
          </a:prstGeom>
        </p:spPr>
      </p:pic>
    </p:spTree>
    <p:extLst>
      <p:ext uri="{BB962C8B-B14F-4D97-AF65-F5344CB8AC3E}">
        <p14:creationId xmlns:p14="http://schemas.microsoft.com/office/powerpoint/2010/main" val="1649280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1CB55-1C70-1FA6-786D-1F54ED127C0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302B221-68CC-589F-BD8F-1700A76A4CEE}"/>
              </a:ext>
            </a:extLst>
          </p:cNvPr>
          <p:cNvSpPr>
            <a:spLocks noGrp="1"/>
          </p:cNvSpPr>
          <p:nvPr>
            <p:ph type="subTitle" idx="1"/>
          </p:nvPr>
        </p:nvSpPr>
        <p:spPr>
          <a:xfrm>
            <a:off x="292359" y="4562670"/>
            <a:ext cx="11607282" cy="2295330"/>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Dividió el intelecto en varios niveles: el intelecto </a:t>
            </a:r>
            <a:r>
              <a:rPr lang="es-MX" dirty="0">
                <a:solidFill>
                  <a:srgbClr val="FF0000"/>
                </a:solidFill>
              </a:rPr>
              <a:t>material</a:t>
            </a:r>
            <a:r>
              <a:rPr lang="es-MX" dirty="0"/>
              <a:t> (potencial) que es inherente al ser humano, el intelecto </a:t>
            </a:r>
            <a:r>
              <a:rPr lang="es-MX" dirty="0">
                <a:solidFill>
                  <a:srgbClr val="FF0000"/>
                </a:solidFill>
              </a:rPr>
              <a:t>en acto </a:t>
            </a:r>
            <a:r>
              <a:rPr lang="es-MX" dirty="0"/>
              <a:t>(cuando el ser humano utiliza la razón para entender), el intelecto </a:t>
            </a:r>
            <a:r>
              <a:rPr lang="es-MX" dirty="0">
                <a:solidFill>
                  <a:srgbClr val="FF0000"/>
                </a:solidFill>
              </a:rPr>
              <a:t>adquirido</a:t>
            </a:r>
            <a:r>
              <a:rPr lang="es-MX" dirty="0"/>
              <a:t> (que es el resultado del conocimiento de verdades universales), y el intelecto </a:t>
            </a:r>
            <a:r>
              <a:rPr lang="es-MX" dirty="0">
                <a:solidFill>
                  <a:srgbClr val="FF0000"/>
                </a:solidFill>
              </a:rPr>
              <a:t>agente</a:t>
            </a:r>
            <a:r>
              <a:rPr lang="es-MX" dirty="0"/>
              <a:t>.</a:t>
            </a:r>
            <a:endParaRPr lang="es-MX" b="1" dirty="0"/>
          </a:p>
        </p:txBody>
      </p:sp>
      <p:pic>
        <p:nvPicPr>
          <p:cNvPr id="4" name="Picture 3">
            <a:extLst>
              <a:ext uri="{FF2B5EF4-FFF2-40B4-BE49-F238E27FC236}">
                <a16:creationId xmlns:a16="http://schemas.microsoft.com/office/drawing/2014/main" id="{DF85ED7C-60A7-69A0-B4F4-8B34F57136DD}"/>
              </a:ext>
            </a:extLst>
          </p:cNvPr>
          <p:cNvPicPr>
            <a:picLocks noChangeAspect="1"/>
          </p:cNvPicPr>
          <p:nvPr/>
        </p:nvPicPr>
        <p:blipFill>
          <a:blip r:embed="rId2"/>
          <a:stretch>
            <a:fillRect/>
          </a:stretch>
        </p:blipFill>
        <p:spPr>
          <a:xfrm>
            <a:off x="3620859" y="427924"/>
            <a:ext cx="7743825" cy="4669044"/>
          </a:xfrm>
          <a:prstGeom prst="rect">
            <a:avLst/>
          </a:prstGeom>
        </p:spPr>
      </p:pic>
    </p:spTree>
    <p:extLst>
      <p:ext uri="{BB962C8B-B14F-4D97-AF65-F5344CB8AC3E}">
        <p14:creationId xmlns:p14="http://schemas.microsoft.com/office/powerpoint/2010/main" val="690772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0E8E3-0C7A-7228-D974-F26065626E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5DF7ABB-9ECB-760E-4397-56FA585411EF}"/>
              </a:ext>
            </a:extLst>
          </p:cNvPr>
          <p:cNvSpPr>
            <a:spLocks noGrp="1"/>
          </p:cNvSpPr>
          <p:nvPr>
            <p:ph type="subTitle" idx="1"/>
          </p:nvPr>
        </p:nvSpPr>
        <p:spPr>
          <a:xfrm>
            <a:off x="292359" y="4553339"/>
            <a:ext cx="11607282" cy="2304661"/>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Este último es un concepto clave en su filosofía y funciona como una especie de </a:t>
            </a:r>
            <a:r>
              <a:rPr lang="es-MX" dirty="0">
                <a:solidFill>
                  <a:srgbClr val="FF0000"/>
                </a:solidFill>
              </a:rPr>
              <a:t>intermediario</a:t>
            </a:r>
            <a:r>
              <a:rPr lang="es-MX" dirty="0"/>
              <a:t> entre el mundo divino y el ser humano. </a:t>
            </a:r>
            <a:r>
              <a:rPr lang="es-MX" dirty="0">
                <a:solidFill>
                  <a:srgbClr val="FF0000"/>
                </a:solidFill>
              </a:rPr>
              <a:t>El Intelecto Agente ayuda a los seres humanos a captar las ideas universales y conectar con el conocimiento superior</a:t>
            </a:r>
            <a:r>
              <a:rPr lang="es-MX" dirty="0"/>
              <a:t>. Esta noción fue adoptada y ampliada por Avicena y Averroes en sus propias filosofías.</a:t>
            </a:r>
            <a:endParaRPr lang="es-MX" b="1" dirty="0"/>
          </a:p>
        </p:txBody>
      </p:sp>
      <p:pic>
        <p:nvPicPr>
          <p:cNvPr id="4" name="Picture 3">
            <a:extLst>
              <a:ext uri="{FF2B5EF4-FFF2-40B4-BE49-F238E27FC236}">
                <a16:creationId xmlns:a16="http://schemas.microsoft.com/office/drawing/2014/main" id="{010962C2-9E67-968B-AC36-24CCC9DCAED2}"/>
              </a:ext>
            </a:extLst>
          </p:cNvPr>
          <p:cNvPicPr>
            <a:picLocks noChangeAspect="1"/>
          </p:cNvPicPr>
          <p:nvPr/>
        </p:nvPicPr>
        <p:blipFill>
          <a:blip r:embed="rId2"/>
          <a:stretch>
            <a:fillRect/>
          </a:stretch>
        </p:blipFill>
        <p:spPr>
          <a:xfrm>
            <a:off x="3427834" y="83975"/>
            <a:ext cx="8067480" cy="5137711"/>
          </a:xfrm>
          <a:prstGeom prst="rect">
            <a:avLst/>
          </a:prstGeom>
        </p:spPr>
      </p:pic>
    </p:spTree>
    <p:extLst>
      <p:ext uri="{BB962C8B-B14F-4D97-AF65-F5344CB8AC3E}">
        <p14:creationId xmlns:p14="http://schemas.microsoft.com/office/powerpoint/2010/main" val="1599168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D7C17-1CE2-E3CF-8D6D-FE3936CA949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7EB53F8-F24E-A56D-1027-EF160E7A24C2}"/>
              </a:ext>
            </a:extLst>
          </p:cNvPr>
          <p:cNvSpPr>
            <a:spLocks noGrp="1"/>
          </p:cNvSpPr>
          <p:nvPr>
            <p:ph type="subTitle" idx="1"/>
          </p:nvPr>
        </p:nvSpPr>
        <p:spPr>
          <a:xfrm>
            <a:off x="292359" y="4506686"/>
            <a:ext cx="11607282" cy="2351314"/>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La idea de una </a:t>
            </a:r>
            <a:r>
              <a:rPr lang="es-MX" dirty="0">
                <a:solidFill>
                  <a:srgbClr val="FF0000"/>
                </a:solidFill>
              </a:rPr>
              <a:t>Ciudad Virtuosa </a:t>
            </a:r>
            <a:r>
              <a:rPr lang="es-MX" dirty="0"/>
              <a:t>fue</a:t>
            </a:r>
            <a:r>
              <a:rPr lang="es-MX" b="1" dirty="0"/>
              <a:t> </a:t>
            </a:r>
            <a:r>
              <a:rPr lang="es-MX" dirty="0"/>
              <a:t>Inspirada por la </a:t>
            </a:r>
            <a:r>
              <a:rPr lang="es-MX" i="1" dirty="0"/>
              <a:t>República</a:t>
            </a:r>
            <a:r>
              <a:rPr lang="es-MX" dirty="0"/>
              <a:t> de Platón, Al-</a:t>
            </a:r>
            <a:r>
              <a:rPr lang="es-MX" dirty="0" err="1"/>
              <a:t>Farabi</a:t>
            </a:r>
            <a:r>
              <a:rPr lang="es-MX" dirty="0"/>
              <a:t> escribe su </a:t>
            </a:r>
            <a:r>
              <a:rPr lang="es-MX" dirty="0">
                <a:solidFill>
                  <a:srgbClr val="FF0000"/>
                </a:solidFill>
              </a:rPr>
              <a:t>ideal de una sociedad organizada alrededor de los principios de la virtud y el conocimiento</a:t>
            </a:r>
            <a:r>
              <a:rPr lang="es-MX" dirty="0"/>
              <a:t>. En </a:t>
            </a:r>
            <a:r>
              <a:rPr lang="es-MX" i="1" dirty="0"/>
              <a:t>La Ciudad Virtuosa</a:t>
            </a:r>
            <a:r>
              <a:rPr lang="es-MX" dirty="0"/>
              <a:t>, Al-</a:t>
            </a:r>
            <a:r>
              <a:rPr lang="es-MX" dirty="0" err="1"/>
              <a:t>Farabi</a:t>
            </a:r>
            <a:r>
              <a:rPr lang="es-MX" dirty="0"/>
              <a:t> afirma que el propósito de la vida humana es alcanzar la felicidad, y que </a:t>
            </a:r>
            <a:r>
              <a:rPr lang="es-MX" dirty="0">
                <a:solidFill>
                  <a:srgbClr val="FF0000"/>
                </a:solidFill>
              </a:rPr>
              <a:t>una sociedad justa debe facilitar este propósito a sus ciudadanos</a:t>
            </a:r>
            <a:r>
              <a:rPr lang="es-MX" dirty="0"/>
              <a:t>.</a:t>
            </a:r>
            <a:endParaRPr lang="es-MX" b="1" dirty="0"/>
          </a:p>
        </p:txBody>
      </p:sp>
      <p:pic>
        <p:nvPicPr>
          <p:cNvPr id="4" name="Picture 3">
            <a:extLst>
              <a:ext uri="{FF2B5EF4-FFF2-40B4-BE49-F238E27FC236}">
                <a16:creationId xmlns:a16="http://schemas.microsoft.com/office/drawing/2014/main" id="{1FAE6084-7BFE-B30A-40F9-C809BECA6834}"/>
              </a:ext>
            </a:extLst>
          </p:cNvPr>
          <p:cNvPicPr>
            <a:picLocks noChangeAspect="1"/>
          </p:cNvPicPr>
          <p:nvPr/>
        </p:nvPicPr>
        <p:blipFill>
          <a:blip r:embed="rId2"/>
          <a:stretch>
            <a:fillRect/>
          </a:stretch>
        </p:blipFill>
        <p:spPr>
          <a:xfrm>
            <a:off x="3175130" y="133010"/>
            <a:ext cx="8724511" cy="5239090"/>
          </a:xfrm>
          <a:prstGeom prst="rect">
            <a:avLst/>
          </a:prstGeom>
        </p:spPr>
      </p:pic>
    </p:spTree>
    <p:extLst>
      <p:ext uri="{BB962C8B-B14F-4D97-AF65-F5344CB8AC3E}">
        <p14:creationId xmlns:p14="http://schemas.microsoft.com/office/powerpoint/2010/main" val="1194644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B0444-9547-FBA8-73DF-DD77E8780D6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1B5C05D-B0DE-29FB-EE64-A1B9B6A9B69B}"/>
              </a:ext>
            </a:extLst>
          </p:cNvPr>
          <p:cNvSpPr>
            <a:spLocks noGrp="1"/>
          </p:cNvSpPr>
          <p:nvPr>
            <p:ph type="subTitle" idx="1"/>
          </p:nvPr>
        </p:nvSpPr>
        <p:spPr>
          <a:xfrm>
            <a:off x="292359" y="4954555"/>
            <a:ext cx="11607282" cy="1903445"/>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La Ciudad Virtuosa debe estar gobernada por un líder sabio, que posea tanto conocimiento filosófico como moral. Al-</a:t>
            </a:r>
            <a:r>
              <a:rPr lang="es-MX" dirty="0" err="1"/>
              <a:t>Farabi</a:t>
            </a:r>
            <a:r>
              <a:rPr lang="es-MX" dirty="0"/>
              <a:t> compara a este gobernante con el filósofo-rey de Platón, que tiene el deber de </a:t>
            </a:r>
            <a:r>
              <a:rPr lang="es-MX" dirty="0">
                <a:solidFill>
                  <a:srgbClr val="FF0000"/>
                </a:solidFill>
              </a:rPr>
              <a:t>guiar a la comunidad hacia el bien común</a:t>
            </a:r>
            <a:r>
              <a:rPr lang="es-MX" dirty="0"/>
              <a:t>.</a:t>
            </a:r>
            <a:endParaRPr lang="es-MX" b="1" dirty="0"/>
          </a:p>
        </p:txBody>
      </p:sp>
      <p:pic>
        <p:nvPicPr>
          <p:cNvPr id="4" name="Picture 3">
            <a:extLst>
              <a:ext uri="{FF2B5EF4-FFF2-40B4-BE49-F238E27FC236}">
                <a16:creationId xmlns:a16="http://schemas.microsoft.com/office/drawing/2014/main" id="{0DD97657-1B6F-5FA1-EBA9-AE04BB2C2906}"/>
              </a:ext>
            </a:extLst>
          </p:cNvPr>
          <p:cNvPicPr>
            <a:picLocks noChangeAspect="1"/>
          </p:cNvPicPr>
          <p:nvPr/>
        </p:nvPicPr>
        <p:blipFill>
          <a:blip r:embed="rId2"/>
          <a:stretch>
            <a:fillRect/>
          </a:stretch>
        </p:blipFill>
        <p:spPr>
          <a:xfrm>
            <a:off x="3141290" y="223935"/>
            <a:ext cx="8758351" cy="4883894"/>
          </a:xfrm>
          <a:prstGeom prst="rect">
            <a:avLst/>
          </a:prstGeom>
        </p:spPr>
      </p:pic>
    </p:spTree>
    <p:extLst>
      <p:ext uri="{BB962C8B-B14F-4D97-AF65-F5344CB8AC3E}">
        <p14:creationId xmlns:p14="http://schemas.microsoft.com/office/powerpoint/2010/main" val="657148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08049-DCC9-0160-36D3-0024B834211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D5931B0-EECA-93A3-428F-A131D2B0279B}"/>
              </a:ext>
            </a:extLst>
          </p:cNvPr>
          <p:cNvSpPr>
            <a:spLocks noGrp="1"/>
          </p:cNvSpPr>
          <p:nvPr>
            <p:ph type="subTitle" idx="1"/>
          </p:nvPr>
        </p:nvSpPr>
        <p:spPr>
          <a:xfrm>
            <a:off x="292359" y="4534679"/>
            <a:ext cx="11607282" cy="2323321"/>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creía que el líder ideal no solo debía poseer </a:t>
            </a:r>
            <a:r>
              <a:rPr lang="es-MX" dirty="0">
                <a:solidFill>
                  <a:srgbClr val="FF0000"/>
                </a:solidFill>
              </a:rPr>
              <a:t>habilidades administrativas</a:t>
            </a:r>
            <a:r>
              <a:rPr lang="es-MX" dirty="0"/>
              <a:t>, sino también </a:t>
            </a:r>
            <a:r>
              <a:rPr lang="es-MX" dirty="0">
                <a:solidFill>
                  <a:srgbClr val="FF0000"/>
                </a:solidFill>
              </a:rPr>
              <a:t>conocimiento profundo de la filosofía y la religión</a:t>
            </a:r>
            <a:r>
              <a:rPr lang="es-MX" dirty="0"/>
              <a:t>. El gobernante, según Al-</a:t>
            </a:r>
            <a:r>
              <a:rPr lang="es-MX" dirty="0" err="1"/>
              <a:t>Farabi</a:t>
            </a:r>
            <a:r>
              <a:rPr lang="es-MX" dirty="0"/>
              <a:t>, debía estar en contacto con el Intelecto Agente, que le permite entender y aplicar los principios universales de justicia y virtud.</a:t>
            </a:r>
            <a:endParaRPr lang="es-MX" b="1" dirty="0"/>
          </a:p>
        </p:txBody>
      </p:sp>
      <p:pic>
        <p:nvPicPr>
          <p:cNvPr id="4" name="Picture 3">
            <a:extLst>
              <a:ext uri="{FF2B5EF4-FFF2-40B4-BE49-F238E27FC236}">
                <a16:creationId xmlns:a16="http://schemas.microsoft.com/office/drawing/2014/main" id="{2DF59F48-834D-CA79-1CAF-EB9176679CF4}"/>
              </a:ext>
            </a:extLst>
          </p:cNvPr>
          <p:cNvPicPr>
            <a:picLocks noChangeAspect="1"/>
          </p:cNvPicPr>
          <p:nvPr/>
        </p:nvPicPr>
        <p:blipFill>
          <a:blip r:embed="rId2"/>
          <a:stretch>
            <a:fillRect/>
          </a:stretch>
        </p:blipFill>
        <p:spPr>
          <a:xfrm>
            <a:off x="3242873" y="268867"/>
            <a:ext cx="8476376" cy="4779383"/>
          </a:xfrm>
          <a:prstGeom prst="rect">
            <a:avLst/>
          </a:prstGeom>
        </p:spPr>
      </p:pic>
    </p:spTree>
    <p:extLst>
      <p:ext uri="{BB962C8B-B14F-4D97-AF65-F5344CB8AC3E}">
        <p14:creationId xmlns:p14="http://schemas.microsoft.com/office/powerpoint/2010/main" val="1995825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F51529-5FB1-46C4-EC44-444249E6D3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4289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C1FE3-3C70-D7CE-B116-35488F6C540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016B1EB-79AC-48C3-0BF1-A71EADEC3543}"/>
              </a:ext>
            </a:extLst>
          </p:cNvPr>
          <p:cNvSpPr>
            <a:spLocks noGrp="1"/>
          </p:cNvSpPr>
          <p:nvPr>
            <p:ph type="subTitle" idx="1"/>
          </p:nvPr>
        </p:nvSpPr>
        <p:spPr>
          <a:xfrm>
            <a:off x="292359" y="4488025"/>
            <a:ext cx="11607282" cy="2369975"/>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la sociedad está dividida en niveles según el grado de conocimiento y virtud de sus miembros. En la cúspide se encuentra el gobernante, seguido por personas virtuosas que le ayudan a guiar la sociedad. En la parte más baja se encuentran quienes solo pueden realizar tareas manuales y carecen de conocimiento filosófico.</a:t>
            </a:r>
            <a:endParaRPr lang="es-MX" b="1" dirty="0"/>
          </a:p>
        </p:txBody>
      </p:sp>
      <p:pic>
        <p:nvPicPr>
          <p:cNvPr id="4" name="Picture 3">
            <a:extLst>
              <a:ext uri="{FF2B5EF4-FFF2-40B4-BE49-F238E27FC236}">
                <a16:creationId xmlns:a16="http://schemas.microsoft.com/office/drawing/2014/main" id="{CDCB3A1F-3D49-7ABC-75DF-1A8A85F60D76}"/>
              </a:ext>
            </a:extLst>
          </p:cNvPr>
          <p:cNvPicPr>
            <a:picLocks noChangeAspect="1"/>
          </p:cNvPicPr>
          <p:nvPr/>
        </p:nvPicPr>
        <p:blipFill>
          <a:blip r:embed="rId2"/>
          <a:stretch>
            <a:fillRect/>
          </a:stretch>
        </p:blipFill>
        <p:spPr>
          <a:xfrm>
            <a:off x="3229364" y="354564"/>
            <a:ext cx="8272232" cy="4717109"/>
          </a:xfrm>
          <a:prstGeom prst="rect">
            <a:avLst/>
          </a:prstGeom>
        </p:spPr>
      </p:pic>
    </p:spTree>
    <p:extLst>
      <p:ext uri="{BB962C8B-B14F-4D97-AF65-F5344CB8AC3E}">
        <p14:creationId xmlns:p14="http://schemas.microsoft.com/office/powerpoint/2010/main" val="2916261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EE342-77C0-6A8F-D8A5-DCB2325A2D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B438285-A23F-E92B-D1E2-8804C5E948FA}"/>
              </a:ext>
            </a:extLst>
          </p:cNvPr>
          <p:cNvSpPr>
            <a:spLocks noGrp="1"/>
          </p:cNvSpPr>
          <p:nvPr>
            <p:ph type="subTitle" idx="1"/>
          </p:nvPr>
        </p:nvSpPr>
        <p:spPr>
          <a:xfrm>
            <a:off x="292359" y="4823927"/>
            <a:ext cx="11607282" cy="2034073"/>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sostenía que la felicidad es el fin último de la vida humana, pero esta felicidad solo se alcanza a través de la virtud y el conocimiento. Las acciones éticas no son buenas en sí mismas, sino porque contribuyen al objetivo último de la felicidad.</a:t>
            </a:r>
            <a:endParaRPr lang="es-MX" b="1" dirty="0"/>
          </a:p>
        </p:txBody>
      </p:sp>
      <p:pic>
        <p:nvPicPr>
          <p:cNvPr id="4" name="Picture 3">
            <a:extLst>
              <a:ext uri="{FF2B5EF4-FFF2-40B4-BE49-F238E27FC236}">
                <a16:creationId xmlns:a16="http://schemas.microsoft.com/office/drawing/2014/main" id="{CC9FBAEE-5622-4981-00CB-5402D810BADB}"/>
              </a:ext>
            </a:extLst>
          </p:cNvPr>
          <p:cNvPicPr>
            <a:picLocks noChangeAspect="1"/>
          </p:cNvPicPr>
          <p:nvPr/>
        </p:nvPicPr>
        <p:blipFill>
          <a:blip r:embed="rId2"/>
          <a:stretch>
            <a:fillRect/>
          </a:stretch>
        </p:blipFill>
        <p:spPr>
          <a:xfrm>
            <a:off x="3252787" y="261257"/>
            <a:ext cx="8487531" cy="4819553"/>
          </a:xfrm>
          <a:prstGeom prst="rect">
            <a:avLst/>
          </a:prstGeom>
        </p:spPr>
      </p:pic>
    </p:spTree>
    <p:extLst>
      <p:ext uri="{BB962C8B-B14F-4D97-AF65-F5344CB8AC3E}">
        <p14:creationId xmlns:p14="http://schemas.microsoft.com/office/powerpoint/2010/main" val="982771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6DB6A-EC78-3383-DC6B-84279C3AB36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5E15F3F-4A8B-3298-7DD2-8E9B93CE46E5}"/>
              </a:ext>
            </a:extLst>
          </p:cNvPr>
          <p:cNvSpPr>
            <a:spLocks noGrp="1"/>
          </p:cNvSpPr>
          <p:nvPr>
            <p:ph type="subTitle" idx="1"/>
          </p:nvPr>
        </p:nvSpPr>
        <p:spPr>
          <a:xfrm>
            <a:off x="279918" y="3881535"/>
            <a:ext cx="11607282" cy="2799183"/>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Distinguía entre virtudes teóricas (relacionadas con el conocimiento y la sabiduría) y virtudes prácticas (relacionadas con el comportamiento moral). Ambas son necesarias para alcanzar la perfección humana. Las virtudes prácticas incluyen la justicia, la templanza y el coraje, mientras que las virtudes teóricas implican la comprensión de la verdad última, o Dios.</a:t>
            </a:r>
            <a:endParaRPr lang="es-MX" b="1" dirty="0"/>
          </a:p>
        </p:txBody>
      </p:sp>
      <p:pic>
        <p:nvPicPr>
          <p:cNvPr id="4" name="Picture 3">
            <a:extLst>
              <a:ext uri="{FF2B5EF4-FFF2-40B4-BE49-F238E27FC236}">
                <a16:creationId xmlns:a16="http://schemas.microsoft.com/office/drawing/2014/main" id="{19F70948-D824-37B8-D134-BD2B4B158A51}"/>
              </a:ext>
            </a:extLst>
          </p:cNvPr>
          <p:cNvPicPr>
            <a:picLocks noChangeAspect="1"/>
          </p:cNvPicPr>
          <p:nvPr/>
        </p:nvPicPr>
        <p:blipFill>
          <a:blip r:embed="rId2"/>
          <a:stretch>
            <a:fillRect/>
          </a:stretch>
        </p:blipFill>
        <p:spPr>
          <a:xfrm>
            <a:off x="3974726" y="177282"/>
            <a:ext cx="7576571" cy="4318518"/>
          </a:xfrm>
          <a:prstGeom prst="rect">
            <a:avLst/>
          </a:prstGeom>
        </p:spPr>
      </p:pic>
    </p:spTree>
    <p:extLst>
      <p:ext uri="{BB962C8B-B14F-4D97-AF65-F5344CB8AC3E}">
        <p14:creationId xmlns:p14="http://schemas.microsoft.com/office/powerpoint/2010/main" val="2895127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2B208-3960-CB76-5C0E-CEF939D8E86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4A29DCB-8ED1-274F-3C98-F472B3707901}"/>
              </a:ext>
            </a:extLst>
          </p:cNvPr>
          <p:cNvSpPr>
            <a:spLocks noGrp="1"/>
          </p:cNvSpPr>
          <p:nvPr>
            <p:ph type="subTitle" idx="1"/>
          </p:nvPr>
        </p:nvSpPr>
        <p:spPr>
          <a:xfrm>
            <a:off x="292359" y="5159829"/>
            <a:ext cx="11607282" cy="1698171"/>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buscó reconciliar la filosofía con la religión, proponiendo que ambas tienen el mismo objetivo: conducir al ser humano hacia el conocimiento de Dios y la felicidad.</a:t>
            </a:r>
            <a:endParaRPr lang="es-MX" b="1" dirty="0"/>
          </a:p>
        </p:txBody>
      </p:sp>
      <p:pic>
        <p:nvPicPr>
          <p:cNvPr id="4" name="Picture 3">
            <a:extLst>
              <a:ext uri="{FF2B5EF4-FFF2-40B4-BE49-F238E27FC236}">
                <a16:creationId xmlns:a16="http://schemas.microsoft.com/office/drawing/2014/main" id="{564C7F70-64E3-B15D-C807-1BB8DD354197}"/>
              </a:ext>
            </a:extLst>
          </p:cNvPr>
          <p:cNvPicPr>
            <a:picLocks noChangeAspect="1"/>
          </p:cNvPicPr>
          <p:nvPr/>
        </p:nvPicPr>
        <p:blipFill>
          <a:blip r:embed="rId2"/>
          <a:stretch>
            <a:fillRect/>
          </a:stretch>
        </p:blipFill>
        <p:spPr>
          <a:xfrm>
            <a:off x="3276393" y="246583"/>
            <a:ext cx="8623248" cy="4913246"/>
          </a:xfrm>
          <a:prstGeom prst="rect">
            <a:avLst/>
          </a:prstGeom>
        </p:spPr>
      </p:pic>
    </p:spTree>
    <p:extLst>
      <p:ext uri="{BB962C8B-B14F-4D97-AF65-F5344CB8AC3E}">
        <p14:creationId xmlns:p14="http://schemas.microsoft.com/office/powerpoint/2010/main" val="4114743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C7D-320B-9B38-8200-0A6F0E423FF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57D09BA-63AF-6668-9B54-FBA05BE6FE0D}"/>
              </a:ext>
            </a:extLst>
          </p:cNvPr>
          <p:cNvSpPr>
            <a:spLocks noGrp="1"/>
          </p:cNvSpPr>
          <p:nvPr>
            <p:ph type="subTitle" idx="1"/>
          </p:nvPr>
        </p:nvSpPr>
        <p:spPr>
          <a:xfrm>
            <a:off x="292359" y="4432041"/>
            <a:ext cx="11607282" cy="2425959"/>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Para Al-</a:t>
            </a:r>
            <a:r>
              <a:rPr lang="es-MX" dirty="0" err="1"/>
              <a:t>Farabi</a:t>
            </a:r>
            <a:r>
              <a:rPr lang="es-MX" dirty="0"/>
              <a:t>, la religión ofrece una forma simbólica de acceder a las mismas verdades que la filosofía, pero en un lenguaje accesible para todos. La religión, por lo tanto, cumple una función social importante al guiar a aquellos que no tienen la capacidad de acceder a la filosofía.</a:t>
            </a:r>
            <a:endParaRPr lang="es-MX" b="1" dirty="0"/>
          </a:p>
        </p:txBody>
      </p:sp>
      <p:pic>
        <p:nvPicPr>
          <p:cNvPr id="4" name="Picture 3">
            <a:extLst>
              <a:ext uri="{FF2B5EF4-FFF2-40B4-BE49-F238E27FC236}">
                <a16:creationId xmlns:a16="http://schemas.microsoft.com/office/drawing/2014/main" id="{3E8AB915-A6F5-9481-CE10-797A2D58E9DA}"/>
              </a:ext>
            </a:extLst>
          </p:cNvPr>
          <p:cNvPicPr>
            <a:picLocks noChangeAspect="1"/>
          </p:cNvPicPr>
          <p:nvPr/>
        </p:nvPicPr>
        <p:blipFill>
          <a:blip r:embed="rId2"/>
          <a:stretch>
            <a:fillRect/>
          </a:stretch>
        </p:blipFill>
        <p:spPr>
          <a:xfrm>
            <a:off x="3155885" y="373225"/>
            <a:ext cx="8660844" cy="4921606"/>
          </a:xfrm>
          <a:prstGeom prst="rect">
            <a:avLst/>
          </a:prstGeom>
        </p:spPr>
      </p:pic>
    </p:spTree>
    <p:extLst>
      <p:ext uri="{BB962C8B-B14F-4D97-AF65-F5344CB8AC3E}">
        <p14:creationId xmlns:p14="http://schemas.microsoft.com/office/powerpoint/2010/main" val="4139324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23DEE-B417-2165-7F4B-B7FB0D97A2C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A2E5F11-1C27-5E2B-FC44-893B599AD7AA}"/>
              </a:ext>
            </a:extLst>
          </p:cNvPr>
          <p:cNvSpPr>
            <a:spLocks noGrp="1"/>
          </p:cNvSpPr>
          <p:nvPr>
            <p:ph type="subTitle" idx="1"/>
          </p:nvPr>
        </p:nvSpPr>
        <p:spPr>
          <a:xfrm>
            <a:off x="292359" y="4786604"/>
            <a:ext cx="11607282" cy="2071396"/>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consideraba que los profetas cumplían un rol similar al de los filósofos, pero que transmitían las verdades universales a través de símbolos y enseñanzas accesibles al común de la gente. En este sentido, los profetas también ayudan a construir la Ciudad Virtuosa.</a:t>
            </a:r>
            <a:endParaRPr lang="es-MX" b="1" dirty="0"/>
          </a:p>
        </p:txBody>
      </p:sp>
      <p:pic>
        <p:nvPicPr>
          <p:cNvPr id="4" name="Picture 3">
            <a:extLst>
              <a:ext uri="{FF2B5EF4-FFF2-40B4-BE49-F238E27FC236}">
                <a16:creationId xmlns:a16="http://schemas.microsoft.com/office/drawing/2014/main" id="{87054C99-5C4C-AFCB-51B8-9299C0E6ACD7}"/>
              </a:ext>
            </a:extLst>
          </p:cNvPr>
          <p:cNvPicPr>
            <a:picLocks noChangeAspect="1"/>
          </p:cNvPicPr>
          <p:nvPr/>
        </p:nvPicPr>
        <p:blipFill>
          <a:blip r:embed="rId2"/>
          <a:stretch>
            <a:fillRect/>
          </a:stretch>
        </p:blipFill>
        <p:spPr>
          <a:xfrm>
            <a:off x="3255350" y="279918"/>
            <a:ext cx="8644291" cy="4875147"/>
          </a:xfrm>
          <a:prstGeom prst="rect">
            <a:avLst/>
          </a:prstGeom>
        </p:spPr>
      </p:pic>
    </p:spTree>
    <p:extLst>
      <p:ext uri="{BB962C8B-B14F-4D97-AF65-F5344CB8AC3E}">
        <p14:creationId xmlns:p14="http://schemas.microsoft.com/office/powerpoint/2010/main" val="2991603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C43A7-BC96-324A-8BF6-BCCCFAC78EE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3C11E13-8327-833B-DF51-ED6EE65C5B14}"/>
              </a:ext>
            </a:extLst>
          </p:cNvPr>
          <p:cNvSpPr>
            <a:spLocks noGrp="1"/>
          </p:cNvSpPr>
          <p:nvPr>
            <p:ph type="subTitle" idx="1"/>
          </p:nvPr>
        </p:nvSpPr>
        <p:spPr>
          <a:xfrm>
            <a:off x="292359" y="4058817"/>
            <a:ext cx="11607282" cy="2799183"/>
          </a:xfrm>
        </p:spPr>
        <p:txBody>
          <a:bodyPr>
            <a:normAutofit fontScale="92500" lnSpcReduction="10000"/>
          </a:bodyPr>
          <a:lstStyle/>
          <a:p>
            <a:pPr algn="just"/>
            <a:r>
              <a:rPr lang="es-MX" b="1" dirty="0"/>
              <a:t>Al-</a:t>
            </a:r>
            <a:r>
              <a:rPr lang="es-MX" b="1" dirty="0" err="1"/>
              <a:t>Farabi</a:t>
            </a:r>
            <a:r>
              <a:rPr lang="es-MX" b="1" dirty="0"/>
              <a:t> (c. 872-950)</a:t>
            </a:r>
          </a:p>
          <a:p>
            <a:pPr algn="just"/>
            <a:r>
              <a:rPr lang="es-MX" dirty="0"/>
              <a:t>Al-</a:t>
            </a:r>
            <a:r>
              <a:rPr lang="es-MX" dirty="0" err="1"/>
              <a:t>Farabi</a:t>
            </a:r>
            <a:r>
              <a:rPr lang="es-MX" dirty="0"/>
              <a:t> escribió ampliamente sobre lógica y fue conocido como "el segundo maestro" debido a su dominio de la lógica aristotélica.</a:t>
            </a:r>
          </a:p>
          <a:p>
            <a:pPr algn="just"/>
            <a:r>
              <a:rPr lang="es-MX" dirty="0"/>
              <a:t>Distinguió entre lógica formal (el estudio de la estructura de los argumentos) y lógica material (el contenido de las premisas). Su objetivo era perfeccionar las herramientas de la razón para alcanzar el conocimiento verdadero.</a:t>
            </a:r>
          </a:p>
          <a:p>
            <a:pPr algn="just"/>
            <a:r>
              <a:rPr lang="es-MX" dirty="0"/>
              <a:t>Su obra sobre lógica influyó en la tradición escolástica y fue fundamental para el desarrollo posterior de la lógica tanto en el mundo islámico como en el cristiano.</a:t>
            </a:r>
            <a:endParaRPr lang="es-MX" b="1" dirty="0"/>
          </a:p>
          <a:p>
            <a:pPr algn="just"/>
            <a:endParaRPr lang="es-MX" b="1" dirty="0"/>
          </a:p>
        </p:txBody>
      </p:sp>
      <p:pic>
        <p:nvPicPr>
          <p:cNvPr id="7" name="Picture 6">
            <a:extLst>
              <a:ext uri="{FF2B5EF4-FFF2-40B4-BE49-F238E27FC236}">
                <a16:creationId xmlns:a16="http://schemas.microsoft.com/office/drawing/2014/main" id="{9D5B08CA-11BA-9537-CFA4-15B5964CF737}"/>
              </a:ext>
            </a:extLst>
          </p:cNvPr>
          <p:cNvPicPr>
            <a:picLocks noChangeAspect="1"/>
          </p:cNvPicPr>
          <p:nvPr/>
        </p:nvPicPr>
        <p:blipFill>
          <a:blip r:embed="rId2"/>
          <a:stretch>
            <a:fillRect/>
          </a:stretch>
        </p:blipFill>
        <p:spPr>
          <a:xfrm>
            <a:off x="4353313" y="440203"/>
            <a:ext cx="4921315" cy="3618614"/>
          </a:xfrm>
          <a:prstGeom prst="rect">
            <a:avLst/>
          </a:prstGeom>
        </p:spPr>
      </p:pic>
    </p:spTree>
    <p:extLst>
      <p:ext uri="{BB962C8B-B14F-4D97-AF65-F5344CB8AC3E}">
        <p14:creationId xmlns:p14="http://schemas.microsoft.com/office/powerpoint/2010/main" val="4258435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04432-ADBB-0992-066D-61008C04AE5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3A11831-A835-AEAB-B7A8-3FF770AD57D2}"/>
              </a:ext>
            </a:extLst>
          </p:cNvPr>
          <p:cNvSpPr>
            <a:spLocks noGrp="1"/>
          </p:cNvSpPr>
          <p:nvPr>
            <p:ph type="subTitle" idx="1"/>
          </p:nvPr>
        </p:nvSpPr>
        <p:spPr>
          <a:xfrm>
            <a:off x="279918" y="3881535"/>
            <a:ext cx="11607282" cy="2799183"/>
          </a:xfrm>
        </p:spPr>
        <p:txBody>
          <a:bodyPr>
            <a:normAutofit fontScale="92500"/>
          </a:bodyPr>
          <a:lstStyle/>
          <a:p>
            <a:pPr algn="just"/>
            <a:r>
              <a:rPr lang="es-MX" b="1" dirty="0"/>
              <a:t>Al-</a:t>
            </a:r>
            <a:r>
              <a:rPr lang="es-MX" b="1" dirty="0" err="1"/>
              <a:t>Farabi</a:t>
            </a:r>
            <a:r>
              <a:rPr lang="es-MX" b="1" dirty="0"/>
              <a:t> (c. 872-950)</a:t>
            </a:r>
          </a:p>
          <a:p>
            <a:pPr algn="just"/>
            <a:endParaRPr lang="es-MX" dirty="0"/>
          </a:p>
          <a:p>
            <a:pPr algn="just"/>
            <a:r>
              <a:rPr lang="es-MX" dirty="0"/>
              <a:t>Al-</a:t>
            </a:r>
            <a:r>
              <a:rPr lang="es-MX" dirty="0" err="1"/>
              <a:t>Farabi</a:t>
            </a:r>
            <a:r>
              <a:rPr lang="es-MX" dirty="0"/>
              <a:t> influyó en muchos filósofos islámicos posteriores, incluyendo a Avicena y Averroes, y su pensamiento fue conocido en la Europa medieval, donde fue comentado por Tomás de Aquino y otros pensadores escolásticos.</a:t>
            </a:r>
          </a:p>
          <a:p>
            <a:pPr algn="just"/>
            <a:r>
              <a:rPr lang="es-MX" dirty="0"/>
              <a:t>Su </a:t>
            </a:r>
            <a:r>
              <a:rPr lang="es-MX" i="1" dirty="0"/>
              <a:t>Ciudad Virtuosa</a:t>
            </a:r>
            <a:r>
              <a:rPr lang="es-MX" dirty="0"/>
              <a:t> es una de las primeras obras de filosofía política en el Islam y fue una fuente de inspiración para reflexiones sobre el gobierno y la justicia en el pensamiento islámico.</a:t>
            </a:r>
            <a:endParaRPr lang="es-MX" b="1" dirty="0"/>
          </a:p>
        </p:txBody>
      </p:sp>
      <p:pic>
        <p:nvPicPr>
          <p:cNvPr id="4" name="Picture 3">
            <a:extLst>
              <a:ext uri="{FF2B5EF4-FFF2-40B4-BE49-F238E27FC236}">
                <a16:creationId xmlns:a16="http://schemas.microsoft.com/office/drawing/2014/main" id="{5ADECF99-EE9C-C16E-1822-879FF6DC8692}"/>
              </a:ext>
            </a:extLst>
          </p:cNvPr>
          <p:cNvPicPr>
            <a:picLocks noChangeAspect="1"/>
          </p:cNvPicPr>
          <p:nvPr/>
        </p:nvPicPr>
        <p:blipFill>
          <a:blip r:embed="rId2"/>
          <a:stretch>
            <a:fillRect/>
          </a:stretch>
        </p:blipFill>
        <p:spPr>
          <a:xfrm>
            <a:off x="3530080" y="177282"/>
            <a:ext cx="7330751" cy="4327179"/>
          </a:xfrm>
          <a:prstGeom prst="rect">
            <a:avLst/>
          </a:prstGeom>
        </p:spPr>
      </p:pic>
    </p:spTree>
    <p:extLst>
      <p:ext uri="{BB962C8B-B14F-4D97-AF65-F5344CB8AC3E}">
        <p14:creationId xmlns:p14="http://schemas.microsoft.com/office/powerpoint/2010/main" val="1621786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D87B0-0B89-E714-463B-73B60988041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DA4D386-C251-7B11-884D-930416595614}"/>
              </a:ext>
            </a:extLst>
          </p:cNvPr>
          <p:cNvSpPr>
            <a:spLocks noGrp="1"/>
          </p:cNvSpPr>
          <p:nvPr>
            <p:ph type="subTitle" idx="1"/>
          </p:nvPr>
        </p:nvSpPr>
        <p:spPr>
          <a:xfrm>
            <a:off x="279918" y="3881535"/>
            <a:ext cx="11607282" cy="2799183"/>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es un pensador que destaca por su intento de fusionar la filosofía y la religión, su teoría del Intelecto Agente y su idea de la Ciudad Virtuosa. Para él, la sociedad ideal debe facilitar el desarrollo de las virtudes y el conocimiento en todos sus miembros, y la filosofía tiene un papel fundamental en la búsqueda de la felicidad y el perfeccionamiento del ser humano.</a:t>
            </a:r>
            <a:endParaRPr lang="es-MX" b="1" dirty="0"/>
          </a:p>
        </p:txBody>
      </p:sp>
      <p:pic>
        <p:nvPicPr>
          <p:cNvPr id="4" name="Picture 3">
            <a:extLst>
              <a:ext uri="{FF2B5EF4-FFF2-40B4-BE49-F238E27FC236}">
                <a16:creationId xmlns:a16="http://schemas.microsoft.com/office/drawing/2014/main" id="{041A240E-371E-0419-AD96-203FD46794E2}"/>
              </a:ext>
            </a:extLst>
          </p:cNvPr>
          <p:cNvPicPr>
            <a:picLocks noChangeAspect="1"/>
          </p:cNvPicPr>
          <p:nvPr/>
        </p:nvPicPr>
        <p:blipFill>
          <a:blip r:embed="rId2"/>
          <a:stretch>
            <a:fillRect/>
          </a:stretch>
        </p:blipFill>
        <p:spPr>
          <a:xfrm>
            <a:off x="3574789" y="367879"/>
            <a:ext cx="7603283" cy="4339610"/>
          </a:xfrm>
          <a:prstGeom prst="rect">
            <a:avLst/>
          </a:prstGeom>
        </p:spPr>
      </p:pic>
    </p:spTree>
    <p:extLst>
      <p:ext uri="{BB962C8B-B14F-4D97-AF65-F5344CB8AC3E}">
        <p14:creationId xmlns:p14="http://schemas.microsoft.com/office/powerpoint/2010/main" val="2927354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F1565-AD46-3729-AF48-647E47527C2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6C70085-FA31-4113-8349-2E064CEC3F0D}"/>
              </a:ext>
            </a:extLst>
          </p:cNvPr>
          <p:cNvSpPr>
            <a:spLocks noGrp="1"/>
          </p:cNvSpPr>
          <p:nvPr>
            <p:ph type="subTitle" idx="1"/>
          </p:nvPr>
        </p:nvSpPr>
        <p:spPr>
          <a:xfrm>
            <a:off x="279918" y="3881535"/>
            <a:ext cx="11607282" cy="3387945"/>
          </a:xfrm>
        </p:spPr>
        <p:txBody>
          <a:bodyPr>
            <a:normAutofit/>
          </a:bodyPr>
          <a:lstStyle/>
          <a:p>
            <a:pPr algn="l"/>
            <a:r>
              <a:rPr lang="es-MX" b="1" dirty="0"/>
              <a:t>Avicena (Ibn </a:t>
            </a:r>
            <a:r>
              <a:rPr lang="es-MX" b="1" dirty="0" err="1"/>
              <a:t>Sina</a:t>
            </a:r>
            <a:r>
              <a:rPr lang="es-MX" b="1" dirty="0"/>
              <a:t>, c. 980-1037)</a:t>
            </a:r>
          </a:p>
          <a:p>
            <a:pPr algn="just"/>
            <a:r>
              <a:rPr lang="es-MX" dirty="0"/>
              <a:t>Uno de los filósofos más influyentes, especialmente en metafísica y medicina. Su pensamiento combinó a Aristóteles con el neoplatonismo y tuvo una gran influencia en el escolasticismo cristiano.</a:t>
            </a:r>
          </a:p>
          <a:p>
            <a:pPr algn="just"/>
            <a:r>
              <a:rPr lang="es-MX" dirty="0"/>
              <a:t>Una obra destacada suya es </a:t>
            </a:r>
            <a:r>
              <a:rPr lang="es-MX" i="1" dirty="0"/>
              <a:t>El Libro de la Curación</a:t>
            </a:r>
            <a:r>
              <a:rPr lang="es-MX" dirty="0"/>
              <a:t> (o </a:t>
            </a:r>
            <a:r>
              <a:rPr lang="es-MX" i="1" dirty="0"/>
              <a:t>Kitab al-</a:t>
            </a:r>
            <a:r>
              <a:rPr lang="es-MX" i="1" dirty="0" err="1"/>
              <a:t>Shifa</a:t>
            </a:r>
            <a:r>
              <a:rPr lang="es-MX" dirty="0"/>
              <a:t>), una extensa enciclopedia que abarca lógica, ciencias naturales, matemáticas y metafísica. En </a:t>
            </a:r>
            <a:r>
              <a:rPr lang="es-MX" i="1" dirty="0"/>
              <a:t>El Libro de la Salvación</a:t>
            </a:r>
            <a:r>
              <a:rPr lang="es-MX" dirty="0"/>
              <a:t> (o </a:t>
            </a:r>
            <a:r>
              <a:rPr lang="es-MX" i="1" dirty="0"/>
              <a:t>Kitab al-Najat</a:t>
            </a:r>
            <a:r>
              <a:rPr lang="es-MX" dirty="0"/>
              <a:t>), simplifica algunos de sus pensamientos.</a:t>
            </a:r>
          </a:p>
        </p:txBody>
      </p:sp>
      <p:pic>
        <p:nvPicPr>
          <p:cNvPr id="4" name="Picture 3">
            <a:extLst>
              <a:ext uri="{FF2B5EF4-FFF2-40B4-BE49-F238E27FC236}">
                <a16:creationId xmlns:a16="http://schemas.microsoft.com/office/drawing/2014/main" id="{C6E19924-8527-E89D-A379-1FB89AB0B4F7}"/>
              </a:ext>
            </a:extLst>
          </p:cNvPr>
          <p:cNvPicPr>
            <a:picLocks noChangeAspect="1"/>
          </p:cNvPicPr>
          <p:nvPr/>
        </p:nvPicPr>
        <p:blipFill>
          <a:blip r:embed="rId2"/>
          <a:stretch>
            <a:fillRect/>
          </a:stretch>
        </p:blipFill>
        <p:spPr>
          <a:xfrm>
            <a:off x="459754" y="355901"/>
            <a:ext cx="6050531" cy="3314639"/>
          </a:xfrm>
          <a:prstGeom prst="rect">
            <a:avLst/>
          </a:prstGeom>
        </p:spPr>
      </p:pic>
      <p:pic>
        <p:nvPicPr>
          <p:cNvPr id="8" name="Picture 7">
            <a:extLst>
              <a:ext uri="{FF2B5EF4-FFF2-40B4-BE49-F238E27FC236}">
                <a16:creationId xmlns:a16="http://schemas.microsoft.com/office/drawing/2014/main" id="{0395906D-439E-1CA3-5EB3-ADB824850139}"/>
              </a:ext>
            </a:extLst>
          </p:cNvPr>
          <p:cNvPicPr>
            <a:picLocks noChangeAspect="1"/>
          </p:cNvPicPr>
          <p:nvPr/>
        </p:nvPicPr>
        <p:blipFill>
          <a:blip r:embed="rId3"/>
          <a:stretch>
            <a:fillRect/>
          </a:stretch>
        </p:blipFill>
        <p:spPr>
          <a:xfrm>
            <a:off x="8836622" y="355902"/>
            <a:ext cx="3050578" cy="3287057"/>
          </a:xfrm>
          <a:prstGeom prst="rect">
            <a:avLst/>
          </a:prstGeom>
        </p:spPr>
      </p:pic>
      <p:pic>
        <p:nvPicPr>
          <p:cNvPr id="6" name="Picture 5">
            <a:extLst>
              <a:ext uri="{FF2B5EF4-FFF2-40B4-BE49-F238E27FC236}">
                <a16:creationId xmlns:a16="http://schemas.microsoft.com/office/drawing/2014/main" id="{F1B8D9F9-9FCE-1000-809E-DA24C388A14F}"/>
              </a:ext>
            </a:extLst>
          </p:cNvPr>
          <p:cNvPicPr>
            <a:picLocks noChangeAspect="1"/>
          </p:cNvPicPr>
          <p:nvPr/>
        </p:nvPicPr>
        <p:blipFill>
          <a:blip r:embed="rId4"/>
          <a:stretch>
            <a:fillRect/>
          </a:stretch>
        </p:blipFill>
        <p:spPr>
          <a:xfrm>
            <a:off x="6510286" y="355902"/>
            <a:ext cx="2624916" cy="3287057"/>
          </a:xfrm>
          <a:prstGeom prst="rect">
            <a:avLst/>
          </a:prstGeom>
        </p:spPr>
      </p:pic>
      <p:sp>
        <p:nvSpPr>
          <p:cNvPr id="9" name="Rectangle 8">
            <a:extLst>
              <a:ext uri="{FF2B5EF4-FFF2-40B4-BE49-F238E27FC236}">
                <a16:creationId xmlns:a16="http://schemas.microsoft.com/office/drawing/2014/main" id="{7BA0EDA1-E952-455E-BF22-98395E20E3E2}"/>
              </a:ext>
            </a:extLst>
          </p:cNvPr>
          <p:cNvSpPr/>
          <p:nvPr/>
        </p:nvSpPr>
        <p:spPr>
          <a:xfrm>
            <a:off x="136849" y="130629"/>
            <a:ext cx="11918302" cy="423609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014110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CD303-902F-48F9-61CC-F8B2FD0D2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6F8E70-93B2-7E62-AE61-EE68B66E8BB1}"/>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06F2B55A-8F4D-016D-2CEC-261B966579B1}"/>
              </a:ext>
            </a:extLst>
          </p:cNvPr>
          <p:cNvSpPr>
            <a:spLocks noGrp="1"/>
          </p:cNvSpPr>
          <p:nvPr>
            <p:ph type="subTitle" idx="1"/>
          </p:nvPr>
        </p:nvSpPr>
        <p:spPr>
          <a:xfrm>
            <a:off x="1524000" y="4670474"/>
            <a:ext cx="9144000" cy="2599006"/>
          </a:xfrm>
        </p:spPr>
        <p:txBody>
          <a:bodyPr>
            <a:normAutofit/>
          </a:bodyPr>
          <a:lstStyle/>
          <a:p>
            <a:pPr algn="just"/>
            <a:r>
              <a:rPr lang="es-MX" dirty="0"/>
              <a:t>La filosofía árabe medieval fue una época rica en intercambios culturales y de pensamiento que fusionaron elementos de la filosofía griega con ideas islámicas y persas. Esta filosofía alcanzó su auge entre los siglos VIII y XII y ejerció una influencia significativa en Europa, especialmente a través de traducciones al latín y sus interacciones con el pensamiento cristiano y judío.</a:t>
            </a:r>
            <a:endParaRPr lang="es-PE" dirty="0"/>
          </a:p>
        </p:txBody>
      </p:sp>
      <p:pic>
        <p:nvPicPr>
          <p:cNvPr id="5" name="Picture 4">
            <a:extLst>
              <a:ext uri="{FF2B5EF4-FFF2-40B4-BE49-F238E27FC236}">
                <a16:creationId xmlns:a16="http://schemas.microsoft.com/office/drawing/2014/main" id="{F36FEC2F-92DB-529C-7C68-D3FA0D0FEEC1}"/>
              </a:ext>
            </a:extLst>
          </p:cNvPr>
          <p:cNvPicPr>
            <a:picLocks noChangeAspect="1"/>
          </p:cNvPicPr>
          <p:nvPr/>
        </p:nvPicPr>
        <p:blipFill>
          <a:blip r:embed="rId2"/>
          <a:stretch>
            <a:fillRect/>
          </a:stretch>
        </p:blipFill>
        <p:spPr>
          <a:xfrm>
            <a:off x="2274335" y="1242541"/>
            <a:ext cx="7168243" cy="3249782"/>
          </a:xfrm>
          <a:prstGeom prst="rect">
            <a:avLst/>
          </a:prstGeom>
        </p:spPr>
      </p:pic>
    </p:spTree>
    <p:extLst>
      <p:ext uri="{BB962C8B-B14F-4D97-AF65-F5344CB8AC3E}">
        <p14:creationId xmlns:p14="http://schemas.microsoft.com/office/powerpoint/2010/main" val="3387345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234FE-C26B-52E2-B797-64834E3FA3B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85CADC6-FA43-B100-4D6D-9859C96DBD06}"/>
              </a:ext>
            </a:extLst>
          </p:cNvPr>
          <p:cNvSpPr>
            <a:spLocks noGrp="1"/>
          </p:cNvSpPr>
          <p:nvPr>
            <p:ph type="subTitle" idx="1"/>
          </p:nvPr>
        </p:nvSpPr>
        <p:spPr>
          <a:xfrm>
            <a:off x="292359" y="4590660"/>
            <a:ext cx="11607282" cy="2267339"/>
          </a:xfrm>
        </p:spPr>
        <p:txBody>
          <a:bodyPr>
            <a:normAutofit/>
          </a:bodyPr>
          <a:lstStyle/>
          <a:p>
            <a:pPr algn="just"/>
            <a:r>
              <a:rPr lang="es-MX" b="1" dirty="0"/>
              <a:t>Avicena (Ibn </a:t>
            </a:r>
            <a:r>
              <a:rPr lang="es-MX" b="1" dirty="0" err="1"/>
              <a:t>Sina</a:t>
            </a:r>
            <a:r>
              <a:rPr lang="es-MX" b="1" dirty="0"/>
              <a:t>, c. 980-1037)</a:t>
            </a:r>
          </a:p>
          <a:p>
            <a:pPr algn="just"/>
            <a:r>
              <a:rPr lang="es-MX" dirty="0"/>
              <a:t>Fue uno de los filósofos y médicos más influyentes del mundo islámico medieval y un por ello es muy reconocido en la tradición filosófica islámica. Su obra abarcó temas tan variados como la metafísica, la lógica, la psicología y la medicina. Su pensamiento es una síntesis de la filosofía aristotélica, el neoplatonismo y el Islam, y tuvo un impacto duradero tanto en el mundo islámico como en la Europa medieval.</a:t>
            </a:r>
            <a:endParaRPr lang="es-MX" b="1" dirty="0"/>
          </a:p>
        </p:txBody>
      </p:sp>
      <p:pic>
        <p:nvPicPr>
          <p:cNvPr id="5" name="Picture 4">
            <a:extLst>
              <a:ext uri="{FF2B5EF4-FFF2-40B4-BE49-F238E27FC236}">
                <a16:creationId xmlns:a16="http://schemas.microsoft.com/office/drawing/2014/main" id="{6A07F9B1-5113-42C4-1DAC-068FF1B129AB}"/>
              </a:ext>
            </a:extLst>
          </p:cNvPr>
          <p:cNvPicPr>
            <a:picLocks noChangeAspect="1"/>
          </p:cNvPicPr>
          <p:nvPr/>
        </p:nvPicPr>
        <p:blipFill>
          <a:blip r:embed="rId2"/>
          <a:stretch>
            <a:fillRect/>
          </a:stretch>
        </p:blipFill>
        <p:spPr>
          <a:xfrm>
            <a:off x="4482989" y="132959"/>
            <a:ext cx="7709011" cy="4793603"/>
          </a:xfrm>
          <a:prstGeom prst="rect">
            <a:avLst/>
          </a:prstGeom>
        </p:spPr>
      </p:pic>
    </p:spTree>
    <p:extLst>
      <p:ext uri="{BB962C8B-B14F-4D97-AF65-F5344CB8AC3E}">
        <p14:creationId xmlns:p14="http://schemas.microsoft.com/office/powerpoint/2010/main" val="3297502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1EACF-959C-9A41-AA0B-7177B56756A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048B422-A9FA-6D47-3718-4679717548DE}"/>
              </a:ext>
            </a:extLst>
          </p:cNvPr>
          <p:cNvSpPr>
            <a:spLocks noGrp="1"/>
          </p:cNvSpPr>
          <p:nvPr>
            <p:ph type="subTitle" idx="1"/>
          </p:nvPr>
        </p:nvSpPr>
        <p:spPr>
          <a:xfrm>
            <a:off x="292359" y="4879911"/>
            <a:ext cx="11607282" cy="1978089"/>
          </a:xfrm>
        </p:spPr>
        <p:txBody>
          <a:bodyPr>
            <a:normAutofit/>
          </a:bodyPr>
          <a:lstStyle/>
          <a:p>
            <a:pPr algn="l"/>
            <a:r>
              <a:rPr lang="es-MX" b="1" dirty="0"/>
              <a:t>Avicena (Ibn </a:t>
            </a:r>
            <a:r>
              <a:rPr lang="es-MX" b="1" dirty="0" err="1"/>
              <a:t>Sina</a:t>
            </a:r>
            <a:r>
              <a:rPr lang="es-MX" b="1" dirty="0"/>
              <a:t>, c. 980-1037)</a:t>
            </a:r>
          </a:p>
          <a:p>
            <a:pPr algn="just"/>
            <a:r>
              <a:rPr lang="es-MX" dirty="0"/>
              <a:t>Avicena vivió en Persia, en un periodo en el que el mundo islámico estaba en un auge cultural e intelectual. Desde joven, estudió los trabajos de Aristóteles y los filósofos griegos a través de traducciones al árabe, y también se vio influido por las ideas de los filósofos musulmanes que le precedieron, como Al-</a:t>
            </a:r>
            <a:r>
              <a:rPr lang="es-MX" dirty="0" err="1"/>
              <a:t>Farabi</a:t>
            </a:r>
            <a:r>
              <a:rPr lang="es-MX" dirty="0"/>
              <a:t> y Al-</a:t>
            </a:r>
            <a:r>
              <a:rPr lang="es-MX" dirty="0" err="1"/>
              <a:t>Kindi</a:t>
            </a:r>
            <a:r>
              <a:rPr lang="es-MX" dirty="0"/>
              <a:t>.</a:t>
            </a:r>
            <a:endParaRPr lang="es-MX" b="1" dirty="0"/>
          </a:p>
        </p:txBody>
      </p:sp>
      <p:pic>
        <p:nvPicPr>
          <p:cNvPr id="4" name="Picture 3">
            <a:extLst>
              <a:ext uri="{FF2B5EF4-FFF2-40B4-BE49-F238E27FC236}">
                <a16:creationId xmlns:a16="http://schemas.microsoft.com/office/drawing/2014/main" id="{B3A4FD51-116C-6D09-40DE-6D996EB3B621}"/>
              </a:ext>
            </a:extLst>
          </p:cNvPr>
          <p:cNvPicPr>
            <a:picLocks noChangeAspect="1"/>
          </p:cNvPicPr>
          <p:nvPr/>
        </p:nvPicPr>
        <p:blipFill>
          <a:blip r:embed="rId2"/>
          <a:stretch>
            <a:fillRect/>
          </a:stretch>
        </p:blipFill>
        <p:spPr>
          <a:xfrm>
            <a:off x="234286" y="466531"/>
            <a:ext cx="11723427" cy="4056678"/>
          </a:xfrm>
          <a:prstGeom prst="rect">
            <a:avLst/>
          </a:prstGeom>
        </p:spPr>
      </p:pic>
    </p:spTree>
    <p:extLst>
      <p:ext uri="{BB962C8B-B14F-4D97-AF65-F5344CB8AC3E}">
        <p14:creationId xmlns:p14="http://schemas.microsoft.com/office/powerpoint/2010/main" val="23461463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9F877-2D6B-6381-E308-7F823EACD98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4756B48-1396-FDBB-EC48-E04866E41560}"/>
              </a:ext>
            </a:extLst>
          </p:cNvPr>
          <p:cNvSpPr>
            <a:spLocks noGrp="1"/>
          </p:cNvSpPr>
          <p:nvPr>
            <p:ph type="subTitle" idx="1"/>
          </p:nvPr>
        </p:nvSpPr>
        <p:spPr>
          <a:xfrm>
            <a:off x="292359" y="5327780"/>
            <a:ext cx="11607282" cy="1530220"/>
          </a:xfrm>
        </p:spPr>
        <p:txBody>
          <a:bodyPr>
            <a:normAutofit lnSpcReduction="10000"/>
          </a:bodyPr>
          <a:lstStyle/>
          <a:p>
            <a:pPr algn="l"/>
            <a:r>
              <a:rPr lang="es-MX" b="1" dirty="0"/>
              <a:t>Avicena (Ibn </a:t>
            </a:r>
            <a:r>
              <a:rPr lang="es-MX" b="1" dirty="0" err="1"/>
              <a:t>Sina</a:t>
            </a:r>
            <a:r>
              <a:rPr lang="es-MX" b="1" dirty="0"/>
              <a:t>, c. 980-1037)</a:t>
            </a:r>
          </a:p>
          <a:p>
            <a:pPr algn="just"/>
            <a:r>
              <a:rPr lang="es-MX" dirty="0"/>
              <a:t>Aunque respetaba profundamente a Aristóteles, Avicena desarrolló su propia interpretación de la filosofía griega, adaptándola a una cosmovisión islámica y expandiéndola en áreas como la metafísica y la teoría del alma.</a:t>
            </a:r>
            <a:endParaRPr lang="es-MX" b="1" dirty="0"/>
          </a:p>
        </p:txBody>
      </p:sp>
      <p:pic>
        <p:nvPicPr>
          <p:cNvPr id="4" name="Picture 3">
            <a:extLst>
              <a:ext uri="{FF2B5EF4-FFF2-40B4-BE49-F238E27FC236}">
                <a16:creationId xmlns:a16="http://schemas.microsoft.com/office/drawing/2014/main" id="{4F0BF4E1-1885-282C-122E-390977A80894}"/>
              </a:ext>
            </a:extLst>
          </p:cNvPr>
          <p:cNvPicPr>
            <a:picLocks noChangeAspect="1"/>
          </p:cNvPicPr>
          <p:nvPr/>
        </p:nvPicPr>
        <p:blipFill>
          <a:blip r:embed="rId2"/>
          <a:stretch>
            <a:fillRect/>
          </a:stretch>
        </p:blipFill>
        <p:spPr>
          <a:xfrm>
            <a:off x="2812207" y="270740"/>
            <a:ext cx="6567585" cy="5057040"/>
          </a:xfrm>
          <a:prstGeom prst="rect">
            <a:avLst/>
          </a:prstGeom>
        </p:spPr>
      </p:pic>
    </p:spTree>
    <p:extLst>
      <p:ext uri="{BB962C8B-B14F-4D97-AF65-F5344CB8AC3E}">
        <p14:creationId xmlns:p14="http://schemas.microsoft.com/office/powerpoint/2010/main" val="2271660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67BC5-E151-3EFF-8502-C24306D7223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DE2307B-6A46-0813-B0DC-B58AE02C53E3}"/>
              </a:ext>
            </a:extLst>
          </p:cNvPr>
          <p:cNvSpPr>
            <a:spLocks noGrp="1"/>
          </p:cNvSpPr>
          <p:nvPr>
            <p:ph type="subTitle" idx="1"/>
          </p:nvPr>
        </p:nvSpPr>
        <p:spPr>
          <a:xfrm>
            <a:off x="292359" y="5402425"/>
            <a:ext cx="11607282" cy="1455575"/>
          </a:xfrm>
        </p:spPr>
        <p:txBody>
          <a:bodyPr>
            <a:normAutofit lnSpcReduction="10000"/>
          </a:bodyPr>
          <a:lstStyle/>
          <a:p>
            <a:pPr algn="l"/>
            <a:r>
              <a:rPr lang="es-MX" b="1" dirty="0"/>
              <a:t>Avicena (Ibn </a:t>
            </a:r>
            <a:r>
              <a:rPr lang="es-MX" b="1" dirty="0" err="1"/>
              <a:t>Sina</a:t>
            </a:r>
            <a:r>
              <a:rPr lang="es-MX" b="1" dirty="0"/>
              <a:t>, c. 980-1037)</a:t>
            </a:r>
          </a:p>
          <a:p>
            <a:pPr algn="just"/>
            <a:r>
              <a:rPr lang="es-MX" dirty="0"/>
              <a:t>Uno de los conceptos centrales de la filosofía de Avicena es el </a:t>
            </a:r>
            <a:r>
              <a:rPr lang="es-MX" i="1" dirty="0"/>
              <a:t>Ser Necesario</a:t>
            </a:r>
            <a:r>
              <a:rPr lang="es-MX" dirty="0"/>
              <a:t> que corresponde a la idea de Dios como un ser cuya existencia es necesaria. Esta noción es fundamental en su metafísica.</a:t>
            </a:r>
            <a:endParaRPr lang="es-MX" b="1" dirty="0"/>
          </a:p>
        </p:txBody>
      </p:sp>
      <p:pic>
        <p:nvPicPr>
          <p:cNvPr id="4" name="Picture 3">
            <a:extLst>
              <a:ext uri="{FF2B5EF4-FFF2-40B4-BE49-F238E27FC236}">
                <a16:creationId xmlns:a16="http://schemas.microsoft.com/office/drawing/2014/main" id="{BF90DB2E-4B5E-A91D-6472-40489D96CADB}"/>
              </a:ext>
            </a:extLst>
          </p:cNvPr>
          <p:cNvPicPr>
            <a:picLocks noChangeAspect="1"/>
          </p:cNvPicPr>
          <p:nvPr/>
        </p:nvPicPr>
        <p:blipFill>
          <a:blip r:embed="rId2"/>
          <a:stretch>
            <a:fillRect/>
          </a:stretch>
        </p:blipFill>
        <p:spPr>
          <a:xfrm>
            <a:off x="2394274" y="324189"/>
            <a:ext cx="7962706" cy="4774213"/>
          </a:xfrm>
          <a:prstGeom prst="rect">
            <a:avLst/>
          </a:prstGeom>
        </p:spPr>
      </p:pic>
    </p:spTree>
    <p:extLst>
      <p:ext uri="{BB962C8B-B14F-4D97-AF65-F5344CB8AC3E}">
        <p14:creationId xmlns:p14="http://schemas.microsoft.com/office/powerpoint/2010/main" val="4209141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3854-949F-9C4B-D594-0BB5F14EEFB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1FC941A-9EF2-3AFA-3B17-A14B59D7CEDC}"/>
              </a:ext>
            </a:extLst>
          </p:cNvPr>
          <p:cNvSpPr>
            <a:spLocks noGrp="1"/>
          </p:cNvSpPr>
          <p:nvPr>
            <p:ph type="subTitle" idx="1"/>
          </p:nvPr>
        </p:nvSpPr>
        <p:spPr>
          <a:xfrm>
            <a:off x="279918" y="3881535"/>
            <a:ext cx="11607282" cy="3387945"/>
          </a:xfrm>
        </p:spPr>
        <p:txBody>
          <a:bodyPr>
            <a:normAutofit/>
          </a:bodyPr>
          <a:lstStyle/>
          <a:p>
            <a:pPr algn="just"/>
            <a:r>
              <a:rPr lang="es-MX" b="1" dirty="0"/>
              <a:t>Avicena (Ibn </a:t>
            </a:r>
            <a:r>
              <a:rPr lang="es-MX" b="1" dirty="0" err="1"/>
              <a:t>Sina</a:t>
            </a:r>
            <a:r>
              <a:rPr lang="es-MX" b="1" dirty="0"/>
              <a:t>, c. 980-1037)</a:t>
            </a:r>
          </a:p>
          <a:p>
            <a:pPr algn="just"/>
            <a:r>
              <a:rPr lang="es-MX" dirty="0"/>
              <a:t>Avicena distingue entre dos tipos de seres:</a:t>
            </a:r>
            <a:endParaRPr lang="es-MX" b="1" dirty="0"/>
          </a:p>
          <a:p>
            <a:pPr algn="just"/>
            <a:r>
              <a:rPr lang="es-MX" b="1" dirty="0"/>
              <a:t>Ser Necesario</a:t>
            </a:r>
            <a:r>
              <a:rPr lang="es-MX" dirty="0"/>
              <a:t>: Es aquel que existe por sí mismo y no depende de nada más para existir. Este ser es único, eterno y absolutamente simple, y Avicena lo identifica con Dios.</a:t>
            </a:r>
            <a:endParaRPr lang="es-MX" b="1" dirty="0"/>
          </a:p>
          <a:p>
            <a:pPr algn="just"/>
            <a:r>
              <a:rPr lang="es-MX" b="1" dirty="0"/>
              <a:t>Ser Contingente</a:t>
            </a:r>
            <a:r>
              <a:rPr lang="es-MX" dirty="0"/>
              <a:t>: Es todo lo que existe en el mundo, es decir, todo aquello cuya existencia no es necesaria en sí misma, sino que depende de causas externas. Los seres contingentes son generados y destruidos y forman el universo creado.</a:t>
            </a:r>
            <a:endParaRPr lang="es-MX" b="1" dirty="0"/>
          </a:p>
        </p:txBody>
      </p:sp>
      <p:pic>
        <p:nvPicPr>
          <p:cNvPr id="4" name="Picture 3">
            <a:extLst>
              <a:ext uri="{FF2B5EF4-FFF2-40B4-BE49-F238E27FC236}">
                <a16:creationId xmlns:a16="http://schemas.microsoft.com/office/drawing/2014/main" id="{09788317-23C7-D5CE-E79B-93FEC8F48F41}"/>
              </a:ext>
            </a:extLst>
          </p:cNvPr>
          <p:cNvPicPr>
            <a:picLocks noChangeAspect="1"/>
          </p:cNvPicPr>
          <p:nvPr/>
        </p:nvPicPr>
        <p:blipFill>
          <a:blip r:embed="rId2"/>
          <a:stretch>
            <a:fillRect/>
          </a:stretch>
        </p:blipFill>
        <p:spPr>
          <a:xfrm>
            <a:off x="4848418" y="158927"/>
            <a:ext cx="6422961" cy="4219463"/>
          </a:xfrm>
          <a:prstGeom prst="rect">
            <a:avLst/>
          </a:prstGeom>
        </p:spPr>
      </p:pic>
    </p:spTree>
    <p:extLst>
      <p:ext uri="{BB962C8B-B14F-4D97-AF65-F5344CB8AC3E}">
        <p14:creationId xmlns:p14="http://schemas.microsoft.com/office/powerpoint/2010/main" val="3808221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B41CD-B0D4-0BE8-7FDC-A0004E2F155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0476B72-5893-F9A7-1399-B50038D6F814}"/>
              </a:ext>
            </a:extLst>
          </p:cNvPr>
          <p:cNvSpPr>
            <a:spLocks noGrp="1"/>
          </p:cNvSpPr>
          <p:nvPr>
            <p:ph type="subTitle" idx="1"/>
          </p:nvPr>
        </p:nvSpPr>
        <p:spPr>
          <a:xfrm>
            <a:off x="292359" y="5346441"/>
            <a:ext cx="11607282" cy="1511559"/>
          </a:xfrm>
        </p:spPr>
        <p:txBody>
          <a:bodyPr>
            <a:normAutofit lnSpcReduction="10000"/>
          </a:bodyPr>
          <a:lstStyle/>
          <a:p>
            <a:pPr algn="l"/>
            <a:r>
              <a:rPr lang="es-MX" b="1" dirty="0"/>
              <a:t>Avicena (Ibn </a:t>
            </a:r>
            <a:r>
              <a:rPr lang="es-MX" b="1" dirty="0" err="1"/>
              <a:t>Sina</a:t>
            </a:r>
            <a:r>
              <a:rPr lang="es-MX" b="1" dirty="0"/>
              <a:t>, c. 980-1037)</a:t>
            </a:r>
          </a:p>
          <a:p>
            <a:pPr algn="just"/>
            <a:r>
              <a:rPr lang="es-MX" dirty="0"/>
              <a:t>Esta distinción es clave en su argumento de la existencia de Dios, ya que, para él, todo ser contingente debe tener una causa, lo cual lleva a una cadena de causas que finalmente debe tener como origen al Ser Necesario</a:t>
            </a:r>
            <a:endParaRPr lang="es-MX" b="1" dirty="0"/>
          </a:p>
        </p:txBody>
      </p:sp>
      <p:pic>
        <p:nvPicPr>
          <p:cNvPr id="4" name="Picture 3">
            <a:extLst>
              <a:ext uri="{FF2B5EF4-FFF2-40B4-BE49-F238E27FC236}">
                <a16:creationId xmlns:a16="http://schemas.microsoft.com/office/drawing/2014/main" id="{4BD9ECC1-D1E1-62DB-F60E-6A8EDEE9A886}"/>
              </a:ext>
            </a:extLst>
          </p:cNvPr>
          <p:cNvPicPr>
            <a:picLocks noChangeAspect="1"/>
          </p:cNvPicPr>
          <p:nvPr/>
        </p:nvPicPr>
        <p:blipFill>
          <a:blip r:embed="rId2"/>
          <a:stretch>
            <a:fillRect/>
          </a:stretch>
        </p:blipFill>
        <p:spPr>
          <a:xfrm>
            <a:off x="1003867" y="279528"/>
            <a:ext cx="10184266" cy="4724989"/>
          </a:xfrm>
          <a:prstGeom prst="rect">
            <a:avLst/>
          </a:prstGeom>
        </p:spPr>
      </p:pic>
    </p:spTree>
    <p:extLst>
      <p:ext uri="{BB962C8B-B14F-4D97-AF65-F5344CB8AC3E}">
        <p14:creationId xmlns:p14="http://schemas.microsoft.com/office/powerpoint/2010/main" val="2739388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23BAC-A414-0CE6-5E00-76098BE3E9E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C9DE55C-D8E9-D57D-7755-8DDE4346E9F4}"/>
              </a:ext>
            </a:extLst>
          </p:cNvPr>
          <p:cNvSpPr>
            <a:spLocks noGrp="1"/>
          </p:cNvSpPr>
          <p:nvPr>
            <p:ph type="subTitle" idx="1"/>
          </p:nvPr>
        </p:nvSpPr>
        <p:spPr>
          <a:xfrm>
            <a:off x="292359" y="5019871"/>
            <a:ext cx="11607282" cy="1567542"/>
          </a:xfrm>
        </p:spPr>
        <p:txBody>
          <a:bodyPr>
            <a:normAutofit/>
          </a:bodyPr>
          <a:lstStyle/>
          <a:p>
            <a:pPr algn="l"/>
            <a:r>
              <a:rPr lang="es-MX" b="1" dirty="0"/>
              <a:t>Avicena (Ibn </a:t>
            </a:r>
            <a:r>
              <a:rPr lang="es-MX" b="1" dirty="0" err="1"/>
              <a:t>Sina</a:t>
            </a:r>
            <a:r>
              <a:rPr lang="es-MX" b="1" dirty="0"/>
              <a:t>, c. 980-1037)</a:t>
            </a:r>
          </a:p>
          <a:p>
            <a:pPr algn="just"/>
            <a:r>
              <a:rPr lang="es-MX" dirty="0"/>
              <a:t>Avicena adopta una teoría de la creación influenciada por el neoplatonismo, conocida como la </a:t>
            </a:r>
            <a:r>
              <a:rPr lang="es-MX" i="1" dirty="0"/>
              <a:t>emanación, </a:t>
            </a:r>
            <a:r>
              <a:rPr lang="es-MX" dirty="0"/>
              <a:t>influenciada por Plotino. En lugar de ver la creación como un acto puntual, concibe el universo como una serie de emanaciones sucesivas del Ser Necesario.</a:t>
            </a:r>
            <a:endParaRPr lang="es-MX" b="1" dirty="0"/>
          </a:p>
        </p:txBody>
      </p:sp>
      <p:pic>
        <p:nvPicPr>
          <p:cNvPr id="4" name="Picture 3">
            <a:extLst>
              <a:ext uri="{FF2B5EF4-FFF2-40B4-BE49-F238E27FC236}">
                <a16:creationId xmlns:a16="http://schemas.microsoft.com/office/drawing/2014/main" id="{77D649FC-05EF-805E-7727-D1363D73EF29}"/>
              </a:ext>
            </a:extLst>
          </p:cNvPr>
          <p:cNvPicPr>
            <a:picLocks noChangeAspect="1"/>
          </p:cNvPicPr>
          <p:nvPr/>
        </p:nvPicPr>
        <p:blipFill>
          <a:blip r:embed="rId2"/>
          <a:stretch>
            <a:fillRect/>
          </a:stretch>
        </p:blipFill>
        <p:spPr>
          <a:xfrm>
            <a:off x="978256" y="228599"/>
            <a:ext cx="9583997" cy="4621928"/>
          </a:xfrm>
          <a:prstGeom prst="rect">
            <a:avLst/>
          </a:prstGeom>
        </p:spPr>
      </p:pic>
    </p:spTree>
    <p:extLst>
      <p:ext uri="{BB962C8B-B14F-4D97-AF65-F5344CB8AC3E}">
        <p14:creationId xmlns:p14="http://schemas.microsoft.com/office/powerpoint/2010/main" val="1518879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EA63-A9E2-1F09-E0A7-1FF9ECCB2D6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3FBFA08-0CC8-1037-6032-035F4D44EE3F}"/>
              </a:ext>
            </a:extLst>
          </p:cNvPr>
          <p:cNvSpPr>
            <a:spLocks noGrp="1"/>
          </p:cNvSpPr>
          <p:nvPr>
            <p:ph type="subTitle" idx="1"/>
          </p:nvPr>
        </p:nvSpPr>
        <p:spPr>
          <a:xfrm>
            <a:off x="292359" y="5094515"/>
            <a:ext cx="11607282" cy="1604865"/>
          </a:xfrm>
        </p:spPr>
        <p:txBody>
          <a:bodyPr>
            <a:normAutofit/>
          </a:bodyPr>
          <a:lstStyle/>
          <a:p>
            <a:pPr algn="l"/>
            <a:r>
              <a:rPr lang="es-MX" b="1" dirty="0"/>
              <a:t>Avicena (Ibn </a:t>
            </a:r>
            <a:r>
              <a:rPr lang="es-MX" b="1" dirty="0" err="1"/>
              <a:t>Sina</a:t>
            </a:r>
            <a:r>
              <a:rPr lang="es-MX" b="1" dirty="0"/>
              <a:t>, c. 980-1037)</a:t>
            </a:r>
          </a:p>
          <a:p>
            <a:pPr algn="just"/>
            <a:r>
              <a:rPr lang="es-MX" dirty="0"/>
              <a:t>Según esta teoría, Dios, siendo uno y simple, emana a partir de sí mismo una serie de inteligencias. La primera inteligencia emana a la segunda, la segunda a la tercera, y así sucesivamente, hasta que se genera el universo material.</a:t>
            </a:r>
            <a:endParaRPr lang="es-MX" b="1" dirty="0"/>
          </a:p>
        </p:txBody>
      </p:sp>
      <p:pic>
        <p:nvPicPr>
          <p:cNvPr id="4" name="Picture 3">
            <a:extLst>
              <a:ext uri="{FF2B5EF4-FFF2-40B4-BE49-F238E27FC236}">
                <a16:creationId xmlns:a16="http://schemas.microsoft.com/office/drawing/2014/main" id="{EAD72467-BA80-E9B8-AF20-4DA0C5FF6C41}"/>
              </a:ext>
            </a:extLst>
          </p:cNvPr>
          <p:cNvPicPr>
            <a:picLocks noChangeAspect="1"/>
          </p:cNvPicPr>
          <p:nvPr/>
        </p:nvPicPr>
        <p:blipFill>
          <a:blip r:embed="rId2"/>
          <a:stretch>
            <a:fillRect/>
          </a:stretch>
        </p:blipFill>
        <p:spPr>
          <a:xfrm>
            <a:off x="1335347" y="382554"/>
            <a:ext cx="9521306" cy="4540931"/>
          </a:xfrm>
          <a:prstGeom prst="rect">
            <a:avLst/>
          </a:prstGeom>
        </p:spPr>
      </p:pic>
    </p:spTree>
    <p:extLst>
      <p:ext uri="{BB962C8B-B14F-4D97-AF65-F5344CB8AC3E}">
        <p14:creationId xmlns:p14="http://schemas.microsoft.com/office/powerpoint/2010/main" val="1162874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62346-CD0E-08C7-E851-03D3E8D71C7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3828344-10EF-4109-ACB9-D47AC40F3D3B}"/>
              </a:ext>
            </a:extLst>
          </p:cNvPr>
          <p:cNvSpPr>
            <a:spLocks noGrp="1"/>
          </p:cNvSpPr>
          <p:nvPr>
            <p:ph type="subTitle" idx="1"/>
          </p:nvPr>
        </p:nvSpPr>
        <p:spPr>
          <a:xfrm>
            <a:off x="292359" y="5169159"/>
            <a:ext cx="11607282" cy="1548881"/>
          </a:xfrm>
        </p:spPr>
        <p:txBody>
          <a:bodyPr>
            <a:normAutofit/>
          </a:bodyPr>
          <a:lstStyle/>
          <a:p>
            <a:pPr algn="l"/>
            <a:r>
              <a:rPr lang="es-MX" b="1" dirty="0"/>
              <a:t>Avicena (Ibn </a:t>
            </a:r>
            <a:r>
              <a:rPr lang="es-MX" b="1" dirty="0" err="1"/>
              <a:t>Sina</a:t>
            </a:r>
            <a:r>
              <a:rPr lang="es-MX" b="1" dirty="0"/>
              <a:t>, c. 980-1037)</a:t>
            </a:r>
          </a:p>
          <a:p>
            <a:pPr algn="just"/>
            <a:r>
              <a:rPr lang="es-MX" dirty="0"/>
              <a:t>Esta jerarquía de inteligencias culmina en el </a:t>
            </a:r>
            <a:r>
              <a:rPr lang="es-MX" i="1" dirty="0"/>
              <a:t>Intelecto Agente</a:t>
            </a:r>
            <a:r>
              <a:rPr lang="es-MX" dirty="0"/>
              <a:t>, que es la última inteligencia y que tiene un rol especial en la filosofía de Avicena, ya que permite al intelecto humano conectarse con las verdades universales.</a:t>
            </a:r>
            <a:endParaRPr lang="es-MX" b="1" dirty="0"/>
          </a:p>
        </p:txBody>
      </p:sp>
      <p:pic>
        <p:nvPicPr>
          <p:cNvPr id="4" name="Picture 3">
            <a:extLst>
              <a:ext uri="{FF2B5EF4-FFF2-40B4-BE49-F238E27FC236}">
                <a16:creationId xmlns:a16="http://schemas.microsoft.com/office/drawing/2014/main" id="{733D25A2-6447-65FE-52E0-5D5FA8D9C2BA}"/>
              </a:ext>
            </a:extLst>
          </p:cNvPr>
          <p:cNvPicPr>
            <a:picLocks noChangeAspect="1"/>
          </p:cNvPicPr>
          <p:nvPr/>
        </p:nvPicPr>
        <p:blipFill>
          <a:blip r:embed="rId2"/>
          <a:stretch>
            <a:fillRect/>
          </a:stretch>
        </p:blipFill>
        <p:spPr>
          <a:xfrm>
            <a:off x="1909263" y="139960"/>
            <a:ext cx="8373474" cy="4870286"/>
          </a:xfrm>
          <a:prstGeom prst="rect">
            <a:avLst/>
          </a:prstGeom>
        </p:spPr>
      </p:pic>
    </p:spTree>
    <p:extLst>
      <p:ext uri="{BB962C8B-B14F-4D97-AF65-F5344CB8AC3E}">
        <p14:creationId xmlns:p14="http://schemas.microsoft.com/office/powerpoint/2010/main" val="1207393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D728F-9736-0AE1-BE67-1817D6E7C3D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3642D95-B2C6-B4DC-32F3-F94526C68356}"/>
              </a:ext>
            </a:extLst>
          </p:cNvPr>
          <p:cNvSpPr>
            <a:spLocks noGrp="1"/>
          </p:cNvSpPr>
          <p:nvPr>
            <p:ph type="subTitle" idx="1"/>
          </p:nvPr>
        </p:nvSpPr>
        <p:spPr>
          <a:xfrm>
            <a:off x="292359" y="4534678"/>
            <a:ext cx="11607282" cy="2323322"/>
          </a:xfrm>
        </p:spPr>
        <p:txBody>
          <a:bodyPr>
            <a:normAutofit/>
          </a:bodyPr>
          <a:lstStyle/>
          <a:p>
            <a:pPr algn="l"/>
            <a:r>
              <a:rPr lang="es-MX" b="1" dirty="0"/>
              <a:t>Avicena (Ibn </a:t>
            </a:r>
            <a:r>
              <a:rPr lang="es-MX" b="1" dirty="0" err="1"/>
              <a:t>Sina</a:t>
            </a:r>
            <a:r>
              <a:rPr lang="es-MX" b="1" dirty="0"/>
              <a:t>, c. 980-1037)</a:t>
            </a:r>
          </a:p>
          <a:p>
            <a:pPr algn="just"/>
            <a:r>
              <a:rPr lang="es-MX" dirty="0"/>
              <a:t>Avicena tiene una teoría compleja del alma, que es uno de los aspectos más influyentes de su filosofía.</a:t>
            </a:r>
          </a:p>
          <a:p>
            <a:pPr algn="just"/>
            <a:r>
              <a:rPr lang="es-MX" dirty="0"/>
              <a:t>Avicena sostiene que el alma es distinta y separable del cuerpo. Para él, el alma no depende del cuerpo para existir, aunque en esta vida se encuentre unida a él. Cuando el cuerpo muere, el alma, que es inmortal, continúa existiendo.</a:t>
            </a:r>
            <a:endParaRPr lang="es-MX" b="1" dirty="0"/>
          </a:p>
        </p:txBody>
      </p:sp>
      <p:pic>
        <p:nvPicPr>
          <p:cNvPr id="5" name="Picture 4">
            <a:extLst>
              <a:ext uri="{FF2B5EF4-FFF2-40B4-BE49-F238E27FC236}">
                <a16:creationId xmlns:a16="http://schemas.microsoft.com/office/drawing/2014/main" id="{1E32D2AB-9872-6A45-D110-30CDA8295843}"/>
              </a:ext>
            </a:extLst>
          </p:cNvPr>
          <p:cNvPicPr>
            <a:picLocks noChangeAspect="1"/>
          </p:cNvPicPr>
          <p:nvPr/>
        </p:nvPicPr>
        <p:blipFill>
          <a:blip r:embed="rId2"/>
          <a:stretch>
            <a:fillRect/>
          </a:stretch>
        </p:blipFill>
        <p:spPr>
          <a:xfrm>
            <a:off x="2259368" y="270387"/>
            <a:ext cx="7673263" cy="4105869"/>
          </a:xfrm>
          <a:prstGeom prst="rect">
            <a:avLst/>
          </a:prstGeom>
        </p:spPr>
      </p:pic>
    </p:spTree>
    <p:extLst>
      <p:ext uri="{BB962C8B-B14F-4D97-AF65-F5344CB8AC3E}">
        <p14:creationId xmlns:p14="http://schemas.microsoft.com/office/powerpoint/2010/main" val="187268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AF9-0885-68F0-C880-156A2BFF0B8A}"/>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8C6C1758-B19C-76F7-5980-C99F15E88454}"/>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608A578A-CC79-C59A-7A5D-68EC84C857C3}"/>
              </a:ext>
            </a:extLst>
          </p:cNvPr>
          <p:cNvPicPr>
            <a:picLocks noChangeAspect="1"/>
          </p:cNvPicPr>
          <p:nvPr/>
        </p:nvPicPr>
        <p:blipFill>
          <a:blip r:embed="rId2"/>
          <a:stretch>
            <a:fillRect/>
          </a:stretch>
        </p:blipFill>
        <p:spPr>
          <a:xfrm>
            <a:off x="0" y="-1"/>
            <a:ext cx="12192000" cy="6896037"/>
          </a:xfrm>
          <a:prstGeom prst="rect">
            <a:avLst/>
          </a:prstGeom>
        </p:spPr>
      </p:pic>
    </p:spTree>
    <p:extLst>
      <p:ext uri="{BB962C8B-B14F-4D97-AF65-F5344CB8AC3E}">
        <p14:creationId xmlns:p14="http://schemas.microsoft.com/office/powerpoint/2010/main" val="8438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BE944-6D0E-45E9-6C6B-A6810BDEBE9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7B86602-33C4-3C39-93FC-3F3FADE6BF0A}"/>
              </a:ext>
            </a:extLst>
          </p:cNvPr>
          <p:cNvSpPr>
            <a:spLocks noGrp="1"/>
          </p:cNvSpPr>
          <p:nvPr>
            <p:ph type="subTitle" idx="1"/>
          </p:nvPr>
        </p:nvSpPr>
        <p:spPr>
          <a:xfrm>
            <a:off x="292359" y="5486401"/>
            <a:ext cx="11607282" cy="1371599"/>
          </a:xfrm>
        </p:spPr>
        <p:txBody>
          <a:bodyPr>
            <a:normAutofit/>
          </a:bodyPr>
          <a:lstStyle/>
          <a:p>
            <a:pPr algn="l"/>
            <a:r>
              <a:rPr lang="es-MX" b="1" dirty="0"/>
              <a:t>Avicena (Ibn </a:t>
            </a:r>
            <a:r>
              <a:rPr lang="es-MX" b="1" dirty="0" err="1"/>
              <a:t>Sina</a:t>
            </a:r>
            <a:r>
              <a:rPr lang="es-MX" b="1" dirty="0"/>
              <a:t>, c. 980-1037)</a:t>
            </a:r>
          </a:p>
          <a:p>
            <a:pPr algn="just"/>
            <a:r>
              <a:rPr lang="es-MX" dirty="0"/>
              <a:t>La teoría del alma de Avicena es dualista, y describe al alma como una sustancia espiritual e inmortal que no es afectada por la muerte del cuerpo físico.</a:t>
            </a:r>
            <a:endParaRPr lang="es-MX" b="1" dirty="0"/>
          </a:p>
        </p:txBody>
      </p:sp>
      <p:pic>
        <p:nvPicPr>
          <p:cNvPr id="4" name="Picture 3">
            <a:extLst>
              <a:ext uri="{FF2B5EF4-FFF2-40B4-BE49-F238E27FC236}">
                <a16:creationId xmlns:a16="http://schemas.microsoft.com/office/drawing/2014/main" id="{4BCC7F2A-21D9-6835-2867-4303A92B17F0}"/>
              </a:ext>
            </a:extLst>
          </p:cNvPr>
          <p:cNvPicPr>
            <a:picLocks noChangeAspect="1"/>
          </p:cNvPicPr>
          <p:nvPr/>
        </p:nvPicPr>
        <p:blipFill>
          <a:blip r:embed="rId2"/>
          <a:stretch>
            <a:fillRect/>
          </a:stretch>
        </p:blipFill>
        <p:spPr>
          <a:xfrm>
            <a:off x="292359" y="187292"/>
            <a:ext cx="11727217" cy="5000528"/>
          </a:xfrm>
          <a:prstGeom prst="rect">
            <a:avLst/>
          </a:prstGeom>
        </p:spPr>
      </p:pic>
    </p:spTree>
    <p:extLst>
      <p:ext uri="{BB962C8B-B14F-4D97-AF65-F5344CB8AC3E}">
        <p14:creationId xmlns:p14="http://schemas.microsoft.com/office/powerpoint/2010/main" val="39688277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157C6-66CD-07DF-13E5-29237C26212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0C035CD-927A-1566-7099-CDF245A287BB}"/>
              </a:ext>
            </a:extLst>
          </p:cNvPr>
          <p:cNvSpPr>
            <a:spLocks noGrp="1"/>
          </p:cNvSpPr>
          <p:nvPr>
            <p:ph type="subTitle" idx="1"/>
          </p:nvPr>
        </p:nvSpPr>
        <p:spPr>
          <a:xfrm>
            <a:off x="292359" y="4264090"/>
            <a:ext cx="11607282" cy="2593910"/>
          </a:xfrm>
        </p:spPr>
        <p:txBody>
          <a:bodyPr>
            <a:normAutofit/>
          </a:bodyPr>
          <a:lstStyle/>
          <a:p>
            <a:pPr algn="l"/>
            <a:r>
              <a:rPr lang="es-MX" b="1" dirty="0"/>
              <a:t>Avicena (Ibn </a:t>
            </a:r>
            <a:r>
              <a:rPr lang="es-MX" b="1" dirty="0" err="1"/>
              <a:t>Sina</a:t>
            </a:r>
            <a:r>
              <a:rPr lang="es-MX" b="1" dirty="0"/>
              <a:t>, c. 980-1037)</a:t>
            </a:r>
          </a:p>
          <a:p>
            <a:pPr algn="just"/>
            <a:r>
              <a:rPr lang="es-MX" dirty="0"/>
              <a:t>Para ilustrar la independencia del alma y su naturaleza inmaterial, Avicena utiliza una famosa metáfora, conocida como el "experimento del hombre volante“, “flotante” o bien, "hombre suspendido". En este experimento mental, pide imaginar a una persona flotando en el aire, sin ningún contacto ni sensación de su cuerpo. Según Avicena, esta persona aún sería consciente de su propia existencia, lo que demuestra que el alma tiene una existencia independiente del cuerpo.</a:t>
            </a:r>
            <a:endParaRPr lang="es-MX" b="1" dirty="0"/>
          </a:p>
        </p:txBody>
      </p:sp>
      <p:pic>
        <p:nvPicPr>
          <p:cNvPr id="4" name="Picture 3">
            <a:extLst>
              <a:ext uri="{FF2B5EF4-FFF2-40B4-BE49-F238E27FC236}">
                <a16:creationId xmlns:a16="http://schemas.microsoft.com/office/drawing/2014/main" id="{19C918CC-D253-C8A0-5AE8-126809682609}"/>
              </a:ext>
            </a:extLst>
          </p:cNvPr>
          <p:cNvPicPr>
            <a:picLocks noChangeAspect="1"/>
          </p:cNvPicPr>
          <p:nvPr/>
        </p:nvPicPr>
        <p:blipFill>
          <a:blip r:embed="rId2"/>
          <a:stretch>
            <a:fillRect/>
          </a:stretch>
        </p:blipFill>
        <p:spPr>
          <a:xfrm>
            <a:off x="4649074" y="238524"/>
            <a:ext cx="6939546" cy="4274026"/>
          </a:xfrm>
          <a:prstGeom prst="rect">
            <a:avLst/>
          </a:prstGeom>
        </p:spPr>
      </p:pic>
    </p:spTree>
    <p:extLst>
      <p:ext uri="{BB962C8B-B14F-4D97-AF65-F5344CB8AC3E}">
        <p14:creationId xmlns:p14="http://schemas.microsoft.com/office/powerpoint/2010/main" val="183832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18FAD-2CF1-05F9-1B7F-32DC22118A2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4D179ED-6BCB-837A-5A97-16A72E6E369F}"/>
              </a:ext>
            </a:extLst>
          </p:cNvPr>
          <p:cNvSpPr>
            <a:spLocks noGrp="1"/>
          </p:cNvSpPr>
          <p:nvPr>
            <p:ph type="subTitle" idx="1"/>
          </p:nvPr>
        </p:nvSpPr>
        <p:spPr>
          <a:xfrm>
            <a:off x="292359" y="5290457"/>
            <a:ext cx="11607282" cy="1567543"/>
          </a:xfrm>
        </p:spPr>
        <p:txBody>
          <a:bodyPr>
            <a:normAutofit/>
          </a:bodyPr>
          <a:lstStyle/>
          <a:p>
            <a:pPr algn="l"/>
            <a:r>
              <a:rPr lang="es-MX" b="1" dirty="0"/>
              <a:t>Avicena (Ibn </a:t>
            </a:r>
            <a:r>
              <a:rPr lang="es-MX" b="1" dirty="0" err="1"/>
              <a:t>Sina</a:t>
            </a:r>
            <a:r>
              <a:rPr lang="es-MX" b="1" dirty="0"/>
              <a:t>, c. 980-1037)</a:t>
            </a:r>
          </a:p>
          <a:p>
            <a:pPr algn="just"/>
            <a:r>
              <a:rPr lang="es-MX" dirty="0"/>
              <a:t>Para Avicena, el conocimiento es un proceso que permite al ser humano conectar con las verdades universales a través del </a:t>
            </a:r>
            <a:r>
              <a:rPr lang="es-MX" i="1" dirty="0"/>
              <a:t>Intelecto Agente</a:t>
            </a:r>
            <a:r>
              <a:rPr lang="es-MX" dirty="0"/>
              <a:t>, que actúa como un intermediario entre el mundo divino y el ser humano.</a:t>
            </a:r>
            <a:endParaRPr lang="es-MX" b="1" dirty="0"/>
          </a:p>
        </p:txBody>
      </p:sp>
      <p:pic>
        <p:nvPicPr>
          <p:cNvPr id="4" name="Picture 3">
            <a:extLst>
              <a:ext uri="{FF2B5EF4-FFF2-40B4-BE49-F238E27FC236}">
                <a16:creationId xmlns:a16="http://schemas.microsoft.com/office/drawing/2014/main" id="{E731396D-CEB9-7A20-67F4-BB87E0813502}"/>
              </a:ext>
            </a:extLst>
          </p:cNvPr>
          <p:cNvPicPr>
            <a:picLocks noChangeAspect="1"/>
          </p:cNvPicPr>
          <p:nvPr/>
        </p:nvPicPr>
        <p:blipFill>
          <a:blip r:embed="rId2"/>
          <a:stretch>
            <a:fillRect/>
          </a:stretch>
        </p:blipFill>
        <p:spPr>
          <a:xfrm>
            <a:off x="1492898" y="202469"/>
            <a:ext cx="9206204" cy="4920037"/>
          </a:xfrm>
          <a:prstGeom prst="rect">
            <a:avLst/>
          </a:prstGeom>
        </p:spPr>
      </p:pic>
    </p:spTree>
    <p:extLst>
      <p:ext uri="{BB962C8B-B14F-4D97-AF65-F5344CB8AC3E}">
        <p14:creationId xmlns:p14="http://schemas.microsoft.com/office/powerpoint/2010/main" val="3237491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64773-434D-B14F-24CC-65EF923DB3B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07453DB-E4FD-246B-6F8F-1C30D4C49369}"/>
              </a:ext>
            </a:extLst>
          </p:cNvPr>
          <p:cNvSpPr>
            <a:spLocks noGrp="1"/>
          </p:cNvSpPr>
          <p:nvPr>
            <p:ph type="subTitle" idx="1"/>
          </p:nvPr>
        </p:nvSpPr>
        <p:spPr>
          <a:xfrm>
            <a:off x="292359" y="3152814"/>
            <a:ext cx="11607282" cy="3705186"/>
          </a:xfrm>
        </p:spPr>
        <p:txBody>
          <a:bodyPr>
            <a:normAutofit/>
          </a:bodyPr>
          <a:lstStyle/>
          <a:p>
            <a:pPr algn="just"/>
            <a:r>
              <a:rPr lang="es-MX" b="1" dirty="0"/>
              <a:t>Avicena (Ibn </a:t>
            </a:r>
            <a:r>
              <a:rPr lang="es-MX" b="1" dirty="0" err="1"/>
              <a:t>Sina</a:t>
            </a:r>
            <a:r>
              <a:rPr lang="es-MX" b="1" dirty="0"/>
              <a:t>, c. 980-1037)</a:t>
            </a:r>
          </a:p>
          <a:p>
            <a:pPr algn="just"/>
            <a:r>
              <a:rPr lang="es-MX" b="1" dirty="0"/>
              <a:t>Los niveles del intelecto</a:t>
            </a:r>
            <a:r>
              <a:rPr lang="es-MX" dirty="0"/>
              <a:t>: Avicena describe cuatro niveles de intelecto en el ser humano:</a:t>
            </a:r>
            <a:endParaRPr lang="es-MX" b="1" dirty="0"/>
          </a:p>
          <a:p>
            <a:pPr algn="just"/>
            <a:r>
              <a:rPr lang="es-MX" b="1" dirty="0"/>
              <a:t>Intelecto </a:t>
            </a:r>
            <a:r>
              <a:rPr lang="es-MX" b="1" dirty="0">
                <a:solidFill>
                  <a:srgbClr val="FF0000"/>
                </a:solidFill>
              </a:rPr>
              <a:t>potencial</a:t>
            </a:r>
            <a:r>
              <a:rPr lang="es-MX" dirty="0"/>
              <a:t>: La capacidad innata de conocer, que aún no ha sido activada.</a:t>
            </a:r>
            <a:endParaRPr lang="es-MX" b="1" dirty="0"/>
          </a:p>
          <a:p>
            <a:pPr algn="just"/>
            <a:r>
              <a:rPr lang="es-MX" b="1" dirty="0"/>
              <a:t>Intelecto en </a:t>
            </a:r>
            <a:r>
              <a:rPr lang="es-MX" b="1" dirty="0">
                <a:solidFill>
                  <a:srgbClr val="FF0000"/>
                </a:solidFill>
              </a:rPr>
              <a:t>acto</a:t>
            </a:r>
            <a:r>
              <a:rPr lang="es-MX" dirty="0"/>
              <a:t>: Cuando esta capacidad comienza a comprender conceptos y verdades.</a:t>
            </a:r>
            <a:endParaRPr lang="es-MX" b="1" dirty="0"/>
          </a:p>
          <a:p>
            <a:pPr algn="just"/>
            <a:r>
              <a:rPr lang="es-MX" b="1" dirty="0"/>
              <a:t>Intelecto </a:t>
            </a:r>
            <a:r>
              <a:rPr lang="es-MX" b="1" dirty="0">
                <a:solidFill>
                  <a:srgbClr val="FF0000"/>
                </a:solidFill>
              </a:rPr>
              <a:t>adquirido</a:t>
            </a:r>
            <a:r>
              <a:rPr lang="es-MX" dirty="0"/>
              <a:t>: Cuando el intelecto ha llegado a entender verdades universales de manera estable.</a:t>
            </a:r>
            <a:endParaRPr lang="es-MX" b="1" dirty="0"/>
          </a:p>
          <a:p>
            <a:pPr algn="just"/>
            <a:r>
              <a:rPr lang="es-MX" b="1" dirty="0"/>
              <a:t>Intelecto </a:t>
            </a:r>
            <a:r>
              <a:rPr lang="es-MX" b="1" dirty="0">
                <a:solidFill>
                  <a:srgbClr val="FF0000"/>
                </a:solidFill>
              </a:rPr>
              <a:t>Agente</a:t>
            </a:r>
            <a:r>
              <a:rPr lang="es-MX" dirty="0"/>
              <a:t>: Es una entidad externa al ser humano que ilumina el intelecto humano, permitiéndole captar las formas universales. Esta idea fue fundamental en la filosofía de Avicena y más tarde influenció a Averroes y a los escolásticos cristianos.</a:t>
            </a:r>
            <a:endParaRPr lang="es-MX" b="1" dirty="0"/>
          </a:p>
        </p:txBody>
      </p:sp>
      <p:pic>
        <p:nvPicPr>
          <p:cNvPr id="4" name="Picture 3">
            <a:extLst>
              <a:ext uri="{FF2B5EF4-FFF2-40B4-BE49-F238E27FC236}">
                <a16:creationId xmlns:a16="http://schemas.microsoft.com/office/drawing/2014/main" id="{703A3936-DA00-3BAD-6568-D8ECB9DAA866}"/>
              </a:ext>
            </a:extLst>
          </p:cNvPr>
          <p:cNvPicPr>
            <a:picLocks noChangeAspect="1"/>
          </p:cNvPicPr>
          <p:nvPr/>
        </p:nvPicPr>
        <p:blipFill>
          <a:blip r:embed="rId2"/>
          <a:stretch>
            <a:fillRect/>
          </a:stretch>
        </p:blipFill>
        <p:spPr>
          <a:xfrm>
            <a:off x="4812069" y="165265"/>
            <a:ext cx="6332181" cy="3263735"/>
          </a:xfrm>
          <a:prstGeom prst="rect">
            <a:avLst/>
          </a:prstGeom>
        </p:spPr>
      </p:pic>
    </p:spTree>
    <p:extLst>
      <p:ext uri="{BB962C8B-B14F-4D97-AF65-F5344CB8AC3E}">
        <p14:creationId xmlns:p14="http://schemas.microsoft.com/office/powerpoint/2010/main" val="1701688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73550-B1EE-F5EC-7D77-A2D401EDE94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AA62180-FF4E-B876-37E0-551C18ED9A24}"/>
              </a:ext>
            </a:extLst>
          </p:cNvPr>
          <p:cNvSpPr>
            <a:spLocks noGrp="1"/>
          </p:cNvSpPr>
          <p:nvPr>
            <p:ph type="subTitle" idx="1"/>
          </p:nvPr>
        </p:nvSpPr>
        <p:spPr>
          <a:xfrm>
            <a:off x="292359" y="4376057"/>
            <a:ext cx="11607282" cy="2481943"/>
          </a:xfrm>
        </p:spPr>
        <p:txBody>
          <a:bodyPr>
            <a:normAutofit/>
          </a:bodyPr>
          <a:lstStyle/>
          <a:p>
            <a:pPr algn="l"/>
            <a:r>
              <a:rPr lang="es-MX" b="1" dirty="0"/>
              <a:t>Avicena (Ibn </a:t>
            </a:r>
            <a:r>
              <a:rPr lang="es-MX" b="1" dirty="0" err="1"/>
              <a:t>Sina</a:t>
            </a:r>
            <a:r>
              <a:rPr lang="es-MX" b="1" dirty="0"/>
              <a:t>, c. 980-1037)</a:t>
            </a:r>
          </a:p>
          <a:p>
            <a:pPr algn="just"/>
            <a:r>
              <a:rPr lang="es-MX" dirty="0"/>
              <a:t>Para Avicena, la finalidad última de la vida humana es alcanzar la felicidad, que se logra a través del conocimiento y el desarrollo de la virtud.</a:t>
            </a:r>
            <a:endParaRPr lang="es-MX" b="1" dirty="0"/>
          </a:p>
          <a:p>
            <a:pPr algn="just"/>
            <a:r>
              <a:rPr lang="es-MX" dirty="0"/>
              <a:t>La felicidad perfecta, según Avicena, solo puede alcanzarse mediante la comprensión y conocimiento de Dios, el Ser Necesario. Esta comprensión es un proceso intelectual y espiritual en el que el alma humana se eleva hasta conectarse con el Intelecto Agente.</a:t>
            </a:r>
            <a:endParaRPr lang="es-MX" b="1" dirty="0"/>
          </a:p>
        </p:txBody>
      </p:sp>
      <p:pic>
        <p:nvPicPr>
          <p:cNvPr id="4" name="Picture 3">
            <a:extLst>
              <a:ext uri="{FF2B5EF4-FFF2-40B4-BE49-F238E27FC236}">
                <a16:creationId xmlns:a16="http://schemas.microsoft.com/office/drawing/2014/main" id="{75D3B402-155C-63D0-471B-1E7CC27F1A04}"/>
              </a:ext>
            </a:extLst>
          </p:cNvPr>
          <p:cNvPicPr>
            <a:picLocks noChangeAspect="1"/>
          </p:cNvPicPr>
          <p:nvPr/>
        </p:nvPicPr>
        <p:blipFill>
          <a:blip r:embed="rId2"/>
          <a:stretch>
            <a:fillRect/>
          </a:stretch>
        </p:blipFill>
        <p:spPr>
          <a:xfrm>
            <a:off x="588023" y="179808"/>
            <a:ext cx="10403438" cy="3860395"/>
          </a:xfrm>
          <a:prstGeom prst="rect">
            <a:avLst/>
          </a:prstGeom>
        </p:spPr>
      </p:pic>
    </p:spTree>
    <p:extLst>
      <p:ext uri="{BB962C8B-B14F-4D97-AF65-F5344CB8AC3E}">
        <p14:creationId xmlns:p14="http://schemas.microsoft.com/office/powerpoint/2010/main" val="2783591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43551-8F76-53A7-5733-DF1E2B0BA01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77AE7E2-EDB5-51F4-D281-61D77ECAA0B7}"/>
              </a:ext>
            </a:extLst>
          </p:cNvPr>
          <p:cNvSpPr>
            <a:spLocks noGrp="1"/>
          </p:cNvSpPr>
          <p:nvPr>
            <p:ph type="subTitle" idx="1"/>
          </p:nvPr>
        </p:nvSpPr>
        <p:spPr>
          <a:xfrm>
            <a:off x="292359" y="5533053"/>
            <a:ext cx="11607282" cy="1324947"/>
          </a:xfrm>
        </p:spPr>
        <p:txBody>
          <a:bodyPr>
            <a:normAutofit/>
          </a:bodyPr>
          <a:lstStyle/>
          <a:p>
            <a:pPr algn="l"/>
            <a:r>
              <a:rPr lang="es-MX" b="1" dirty="0"/>
              <a:t>Avicena (Ibn </a:t>
            </a:r>
            <a:r>
              <a:rPr lang="es-MX" b="1" dirty="0" err="1"/>
              <a:t>Sina</a:t>
            </a:r>
            <a:r>
              <a:rPr lang="es-MX" b="1" dirty="0"/>
              <a:t>, c. 980-1037)</a:t>
            </a:r>
          </a:p>
          <a:p>
            <a:pPr algn="just"/>
            <a:r>
              <a:rPr lang="es-MX" dirty="0"/>
              <a:t>Avicena también destaca la importancia de la virtud en la vida diaria, y para él, la felicidad se alcanza mediante el control de las pasiones y el cultivo de la razón.</a:t>
            </a:r>
            <a:endParaRPr lang="es-MX" b="1" dirty="0"/>
          </a:p>
        </p:txBody>
      </p:sp>
      <p:pic>
        <p:nvPicPr>
          <p:cNvPr id="4" name="Picture 3">
            <a:extLst>
              <a:ext uri="{FF2B5EF4-FFF2-40B4-BE49-F238E27FC236}">
                <a16:creationId xmlns:a16="http://schemas.microsoft.com/office/drawing/2014/main" id="{B8D2CEBB-C750-A7E5-9481-90FB3210FF79}"/>
              </a:ext>
            </a:extLst>
          </p:cNvPr>
          <p:cNvPicPr>
            <a:picLocks noChangeAspect="1"/>
          </p:cNvPicPr>
          <p:nvPr/>
        </p:nvPicPr>
        <p:blipFill>
          <a:blip r:embed="rId2"/>
          <a:stretch>
            <a:fillRect/>
          </a:stretch>
        </p:blipFill>
        <p:spPr>
          <a:xfrm>
            <a:off x="1981200" y="187391"/>
            <a:ext cx="8602824" cy="5123389"/>
          </a:xfrm>
          <a:prstGeom prst="rect">
            <a:avLst/>
          </a:prstGeom>
        </p:spPr>
      </p:pic>
    </p:spTree>
    <p:extLst>
      <p:ext uri="{BB962C8B-B14F-4D97-AF65-F5344CB8AC3E}">
        <p14:creationId xmlns:p14="http://schemas.microsoft.com/office/powerpoint/2010/main" val="26248640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DC05-EF86-F517-5AA9-C33EFD861B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CA7F432-81F7-0D5C-E61B-6047DF7F4737}"/>
              </a:ext>
            </a:extLst>
          </p:cNvPr>
          <p:cNvSpPr>
            <a:spLocks noGrp="1"/>
          </p:cNvSpPr>
          <p:nvPr>
            <p:ph type="subTitle" idx="1"/>
          </p:nvPr>
        </p:nvSpPr>
        <p:spPr>
          <a:xfrm>
            <a:off x="422988" y="231909"/>
            <a:ext cx="5324670" cy="6667868"/>
          </a:xfrm>
        </p:spPr>
        <p:txBody>
          <a:bodyPr>
            <a:normAutofit/>
          </a:bodyPr>
          <a:lstStyle/>
          <a:p>
            <a:pPr algn="just"/>
            <a:r>
              <a:rPr lang="es-MX" b="1" dirty="0"/>
              <a:t>Avicena (Ibn </a:t>
            </a:r>
            <a:r>
              <a:rPr lang="es-MX" b="1" dirty="0" err="1"/>
              <a:t>Sina</a:t>
            </a:r>
            <a:r>
              <a:rPr lang="es-MX" b="1" dirty="0"/>
              <a:t>, c. 980-1037)</a:t>
            </a:r>
          </a:p>
          <a:p>
            <a:pPr algn="just"/>
            <a:r>
              <a:rPr lang="es-MX" b="1" dirty="0"/>
              <a:t>El Libro de la Curación</a:t>
            </a:r>
            <a:r>
              <a:rPr lang="es-MX" dirty="0"/>
              <a:t> (</a:t>
            </a:r>
            <a:r>
              <a:rPr lang="es-MX" i="1" dirty="0"/>
              <a:t>Kitab al-</a:t>
            </a:r>
            <a:r>
              <a:rPr lang="es-MX" i="1" dirty="0" err="1"/>
              <a:t>Shifa</a:t>
            </a:r>
            <a:r>
              <a:rPr lang="es-MX" dirty="0"/>
              <a:t>): Es la obra filosófica más importante de Avicena. Abarca áreas como la lógica, la física, la matemática, la medicina y la metafísica. Aquí desarrolla sus teorías sobre el ser, el conocimiento y el alma.</a:t>
            </a:r>
          </a:p>
          <a:p>
            <a:pPr algn="just"/>
            <a:r>
              <a:rPr lang="es-MX" b="1" dirty="0"/>
              <a:t>El Libro de la Salvación</a:t>
            </a:r>
            <a:r>
              <a:rPr lang="es-MX" dirty="0"/>
              <a:t> (</a:t>
            </a:r>
            <a:r>
              <a:rPr lang="es-MX" i="1" dirty="0"/>
              <a:t>Kitab al-Najat</a:t>
            </a:r>
            <a:r>
              <a:rPr lang="es-MX" dirty="0"/>
              <a:t>): Una versión abreviada del </a:t>
            </a:r>
            <a:r>
              <a:rPr lang="es-MX" i="1" dirty="0"/>
              <a:t>Libro de la Curación</a:t>
            </a:r>
            <a:r>
              <a:rPr lang="es-MX" dirty="0"/>
              <a:t>, que sintetiza sus ideas filosóficas.</a:t>
            </a:r>
          </a:p>
          <a:p>
            <a:pPr algn="just"/>
            <a:r>
              <a:rPr lang="es-MX" b="1" dirty="0"/>
              <a:t>El Canon de Medicina</a:t>
            </a:r>
            <a:r>
              <a:rPr lang="es-MX" dirty="0"/>
              <a:t> (</a:t>
            </a:r>
            <a:r>
              <a:rPr lang="es-MX" i="1" dirty="0"/>
              <a:t>Al-</a:t>
            </a:r>
            <a:r>
              <a:rPr lang="es-MX" i="1" dirty="0" err="1"/>
              <a:t>Qanun</a:t>
            </a:r>
            <a:r>
              <a:rPr lang="es-MX" i="1" dirty="0"/>
              <a:t> fi al-</a:t>
            </a:r>
            <a:r>
              <a:rPr lang="es-MX" i="1" dirty="0" err="1"/>
              <a:t>Tibb</a:t>
            </a:r>
            <a:r>
              <a:rPr lang="es-MX" dirty="0"/>
              <a:t>): Es una de las obras médicas más influyentes de la historia, y fue un texto de referencia en Europa y el mundo islámico durante siglos. Aunque no es una obra puramente filosófica, ilustra su enfoque racional y científico.</a:t>
            </a:r>
            <a:endParaRPr lang="es-MX" b="1" dirty="0"/>
          </a:p>
        </p:txBody>
      </p:sp>
      <p:pic>
        <p:nvPicPr>
          <p:cNvPr id="5" name="Picture 4">
            <a:extLst>
              <a:ext uri="{FF2B5EF4-FFF2-40B4-BE49-F238E27FC236}">
                <a16:creationId xmlns:a16="http://schemas.microsoft.com/office/drawing/2014/main" id="{9F1D1F97-96DF-9668-C887-085151BBC20C}"/>
              </a:ext>
            </a:extLst>
          </p:cNvPr>
          <p:cNvPicPr>
            <a:picLocks noChangeAspect="1"/>
          </p:cNvPicPr>
          <p:nvPr/>
        </p:nvPicPr>
        <p:blipFill>
          <a:blip r:embed="rId2"/>
          <a:stretch>
            <a:fillRect/>
          </a:stretch>
        </p:blipFill>
        <p:spPr>
          <a:xfrm>
            <a:off x="6728343" y="470985"/>
            <a:ext cx="4169812" cy="6187463"/>
          </a:xfrm>
          <a:prstGeom prst="rect">
            <a:avLst/>
          </a:prstGeom>
        </p:spPr>
      </p:pic>
    </p:spTree>
    <p:extLst>
      <p:ext uri="{BB962C8B-B14F-4D97-AF65-F5344CB8AC3E}">
        <p14:creationId xmlns:p14="http://schemas.microsoft.com/office/powerpoint/2010/main" val="110906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8A31B-E52A-BB9A-B79B-738FB225186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0DBEAFA-6C02-041F-3DCD-BFE185D7E145}"/>
              </a:ext>
            </a:extLst>
          </p:cNvPr>
          <p:cNvSpPr>
            <a:spLocks noGrp="1"/>
          </p:cNvSpPr>
          <p:nvPr>
            <p:ph type="subTitle" idx="1"/>
          </p:nvPr>
        </p:nvSpPr>
        <p:spPr>
          <a:xfrm>
            <a:off x="292359" y="4870580"/>
            <a:ext cx="11607282" cy="1987420"/>
          </a:xfrm>
        </p:spPr>
        <p:txBody>
          <a:bodyPr>
            <a:normAutofit/>
          </a:bodyPr>
          <a:lstStyle/>
          <a:p>
            <a:pPr algn="l"/>
            <a:r>
              <a:rPr lang="es-MX" b="1" dirty="0"/>
              <a:t>Avicena (Ibn </a:t>
            </a:r>
            <a:r>
              <a:rPr lang="es-MX" b="1" dirty="0" err="1"/>
              <a:t>Sina</a:t>
            </a:r>
            <a:r>
              <a:rPr lang="es-MX" b="1" dirty="0"/>
              <a:t>, c. 980-1037)</a:t>
            </a:r>
          </a:p>
          <a:p>
            <a:pPr algn="just"/>
            <a:r>
              <a:rPr lang="es-MX" dirty="0"/>
              <a:t>La filosofía de Avicena tuvo una profunda influencia en el pensamiento islámico posterior, especialmente en filósofos como Averroes, y fue crucial en el desarrollo de la escolástica en Europa. Los escolásticos cristianos, como Tomás de Aquino y Alberto Magno, estudiaron y debatieron sus ideas, en particular sus conceptos sobre el alma y la existencia de Dios.</a:t>
            </a:r>
            <a:endParaRPr lang="es-MX" b="1" dirty="0"/>
          </a:p>
        </p:txBody>
      </p:sp>
      <p:pic>
        <p:nvPicPr>
          <p:cNvPr id="4" name="Picture 3">
            <a:extLst>
              <a:ext uri="{FF2B5EF4-FFF2-40B4-BE49-F238E27FC236}">
                <a16:creationId xmlns:a16="http://schemas.microsoft.com/office/drawing/2014/main" id="{0BF692C7-F584-1EB1-87B1-26C4DE6AF110}"/>
              </a:ext>
            </a:extLst>
          </p:cNvPr>
          <p:cNvPicPr>
            <a:picLocks noChangeAspect="1"/>
          </p:cNvPicPr>
          <p:nvPr/>
        </p:nvPicPr>
        <p:blipFill>
          <a:blip r:embed="rId2"/>
          <a:stretch>
            <a:fillRect/>
          </a:stretch>
        </p:blipFill>
        <p:spPr>
          <a:xfrm>
            <a:off x="2550124" y="349508"/>
            <a:ext cx="7091752" cy="4352339"/>
          </a:xfrm>
          <a:prstGeom prst="rect">
            <a:avLst/>
          </a:prstGeom>
        </p:spPr>
      </p:pic>
    </p:spTree>
    <p:extLst>
      <p:ext uri="{BB962C8B-B14F-4D97-AF65-F5344CB8AC3E}">
        <p14:creationId xmlns:p14="http://schemas.microsoft.com/office/powerpoint/2010/main" val="41090361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7BAF6-12D6-BBD3-5CAC-0207C64D1AD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F2DE748-FFBE-C85A-4DD8-2BFC567023C8}"/>
              </a:ext>
            </a:extLst>
          </p:cNvPr>
          <p:cNvSpPr>
            <a:spLocks noGrp="1"/>
          </p:cNvSpPr>
          <p:nvPr>
            <p:ph type="subTitle" idx="1"/>
          </p:nvPr>
        </p:nvSpPr>
        <p:spPr>
          <a:xfrm>
            <a:off x="292359" y="4906969"/>
            <a:ext cx="11607282" cy="1951031"/>
          </a:xfrm>
        </p:spPr>
        <p:txBody>
          <a:bodyPr>
            <a:normAutofit/>
          </a:bodyPr>
          <a:lstStyle/>
          <a:p>
            <a:pPr algn="l"/>
            <a:r>
              <a:rPr lang="es-MX" b="1" dirty="0"/>
              <a:t>Avicena (Ibn </a:t>
            </a:r>
            <a:r>
              <a:rPr lang="es-MX" b="1" dirty="0" err="1"/>
              <a:t>Sina</a:t>
            </a:r>
            <a:r>
              <a:rPr lang="es-MX" b="1" dirty="0"/>
              <a:t>, c. 980-1037)</a:t>
            </a:r>
          </a:p>
          <a:p>
            <a:pPr algn="just"/>
            <a:r>
              <a:rPr lang="es-MX" dirty="0"/>
              <a:t>En el mundo islámico, Avicena también dejó un legado importante, aunque más tarde sería criticado por pensadores como Al-</a:t>
            </a:r>
            <a:r>
              <a:rPr lang="es-MX" dirty="0" err="1"/>
              <a:t>Ghazali</a:t>
            </a:r>
            <a:r>
              <a:rPr lang="es-MX" dirty="0"/>
              <a:t>, quien argumentaba que la filosofía de Avicena contradice algunos principios islámicos. Aun así, su pensamiento perduró y su influencia se extendió incluso en campos como la medicina y las ciencias naturales.</a:t>
            </a:r>
            <a:endParaRPr lang="es-MX" b="1" dirty="0"/>
          </a:p>
        </p:txBody>
      </p:sp>
      <p:pic>
        <p:nvPicPr>
          <p:cNvPr id="5" name="Picture 4">
            <a:extLst>
              <a:ext uri="{FF2B5EF4-FFF2-40B4-BE49-F238E27FC236}">
                <a16:creationId xmlns:a16="http://schemas.microsoft.com/office/drawing/2014/main" id="{2E08F156-9FB8-2C9B-9A2C-24BD7A2281C8}"/>
              </a:ext>
            </a:extLst>
          </p:cNvPr>
          <p:cNvPicPr>
            <a:picLocks noChangeAspect="1"/>
          </p:cNvPicPr>
          <p:nvPr/>
        </p:nvPicPr>
        <p:blipFill>
          <a:blip r:embed="rId2"/>
          <a:stretch>
            <a:fillRect/>
          </a:stretch>
        </p:blipFill>
        <p:spPr>
          <a:xfrm>
            <a:off x="2705878" y="218473"/>
            <a:ext cx="7562898" cy="4566734"/>
          </a:xfrm>
          <a:prstGeom prst="rect">
            <a:avLst/>
          </a:prstGeom>
        </p:spPr>
      </p:pic>
    </p:spTree>
    <p:extLst>
      <p:ext uri="{BB962C8B-B14F-4D97-AF65-F5344CB8AC3E}">
        <p14:creationId xmlns:p14="http://schemas.microsoft.com/office/powerpoint/2010/main" val="802718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43C6C-6F2D-BC5F-CC15-BBA669DC1B3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A36A268-9896-9478-D5C4-502A39BA5E6A}"/>
              </a:ext>
            </a:extLst>
          </p:cNvPr>
          <p:cNvSpPr>
            <a:spLocks noGrp="1"/>
          </p:cNvSpPr>
          <p:nvPr>
            <p:ph type="subTitle" idx="1"/>
          </p:nvPr>
        </p:nvSpPr>
        <p:spPr>
          <a:xfrm>
            <a:off x="292358" y="5205548"/>
            <a:ext cx="11607282" cy="1409856"/>
          </a:xfrm>
        </p:spPr>
        <p:txBody>
          <a:bodyPr>
            <a:normAutofit/>
          </a:bodyPr>
          <a:lstStyle/>
          <a:p>
            <a:pPr algn="l"/>
            <a:r>
              <a:rPr lang="es-MX" b="1" dirty="0"/>
              <a:t>Avicena (Ibn </a:t>
            </a:r>
            <a:r>
              <a:rPr lang="es-MX" b="1" dirty="0" err="1"/>
              <a:t>Sina</a:t>
            </a:r>
            <a:r>
              <a:rPr lang="es-MX" b="1" dirty="0"/>
              <a:t>, c. 980-1037)</a:t>
            </a:r>
          </a:p>
          <a:p>
            <a:pPr algn="l"/>
            <a:r>
              <a:rPr lang="es-MX" dirty="0"/>
              <a:t>Avicena es una figura clave en la historia de la filosofía por su integración de la metafísica, la epistemología y la teología dentro de una estructura islámica.</a:t>
            </a:r>
            <a:endParaRPr lang="es-MX" b="1" dirty="0"/>
          </a:p>
        </p:txBody>
      </p:sp>
      <p:pic>
        <p:nvPicPr>
          <p:cNvPr id="5" name="Picture 4">
            <a:extLst>
              <a:ext uri="{FF2B5EF4-FFF2-40B4-BE49-F238E27FC236}">
                <a16:creationId xmlns:a16="http://schemas.microsoft.com/office/drawing/2014/main" id="{117BBCC1-EF72-86BD-FB24-C8E48ADFF916}"/>
              </a:ext>
            </a:extLst>
          </p:cNvPr>
          <p:cNvPicPr>
            <a:picLocks noChangeAspect="1"/>
          </p:cNvPicPr>
          <p:nvPr/>
        </p:nvPicPr>
        <p:blipFill>
          <a:blip r:embed="rId2"/>
          <a:stretch>
            <a:fillRect/>
          </a:stretch>
        </p:blipFill>
        <p:spPr>
          <a:xfrm>
            <a:off x="438538" y="468862"/>
            <a:ext cx="11314923" cy="4324174"/>
          </a:xfrm>
          <a:prstGeom prst="rect">
            <a:avLst/>
          </a:prstGeom>
        </p:spPr>
      </p:pic>
    </p:spTree>
    <p:extLst>
      <p:ext uri="{BB962C8B-B14F-4D97-AF65-F5344CB8AC3E}">
        <p14:creationId xmlns:p14="http://schemas.microsoft.com/office/powerpoint/2010/main" val="194685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DFCB0-01DA-90CC-D5E9-FCA045E845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689CE-5092-C0C9-9051-04EDE7A9B6BD}"/>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A833F18F-D8C0-4804-E5A7-B29FCE84A685}"/>
              </a:ext>
            </a:extLst>
          </p:cNvPr>
          <p:cNvSpPr>
            <a:spLocks noGrp="1"/>
          </p:cNvSpPr>
          <p:nvPr>
            <p:ph type="subTitle" idx="1"/>
          </p:nvPr>
        </p:nvSpPr>
        <p:spPr>
          <a:xfrm>
            <a:off x="371475" y="5366334"/>
            <a:ext cx="11449050" cy="1463626"/>
          </a:xfrm>
        </p:spPr>
        <p:txBody>
          <a:bodyPr>
            <a:normAutofit/>
          </a:bodyPr>
          <a:lstStyle/>
          <a:p>
            <a:pPr algn="just"/>
            <a:r>
              <a:rPr lang="es-MX" dirty="0"/>
              <a:t>La filosofía árabe medieval surgió en un contexto de gran intercambio cultural en el mundo islámico, sobre todo durante el periodo abasí, con Bagdad como centro intelectual. Los califas de esta dinastía fomentaron la traducción de textos griegos (especialmente de Aristóteles, Platón, y Galeno) al árabe en la </a:t>
            </a:r>
            <a:r>
              <a:rPr lang="es-MX" i="1" dirty="0"/>
              <a:t>Casa de la Sabiduría</a:t>
            </a:r>
            <a:r>
              <a:rPr lang="es-MX" dirty="0"/>
              <a:t> de Bagdad.</a:t>
            </a:r>
            <a:endParaRPr lang="es-PE" dirty="0"/>
          </a:p>
        </p:txBody>
      </p:sp>
      <p:pic>
        <p:nvPicPr>
          <p:cNvPr id="5" name="Picture 4">
            <a:extLst>
              <a:ext uri="{FF2B5EF4-FFF2-40B4-BE49-F238E27FC236}">
                <a16:creationId xmlns:a16="http://schemas.microsoft.com/office/drawing/2014/main" id="{335C0221-8587-CA7C-5E08-BEB55B236E19}"/>
              </a:ext>
            </a:extLst>
          </p:cNvPr>
          <p:cNvPicPr>
            <a:picLocks noChangeAspect="1"/>
          </p:cNvPicPr>
          <p:nvPr/>
        </p:nvPicPr>
        <p:blipFill>
          <a:blip r:embed="rId2"/>
          <a:stretch>
            <a:fillRect/>
          </a:stretch>
        </p:blipFill>
        <p:spPr>
          <a:xfrm>
            <a:off x="2438400" y="1111349"/>
            <a:ext cx="7315200" cy="4180115"/>
          </a:xfrm>
          <a:prstGeom prst="rect">
            <a:avLst/>
          </a:prstGeom>
        </p:spPr>
      </p:pic>
    </p:spTree>
    <p:extLst>
      <p:ext uri="{BB962C8B-B14F-4D97-AF65-F5344CB8AC3E}">
        <p14:creationId xmlns:p14="http://schemas.microsoft.com/office/powerpoint/2010/main" val="272002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E285D-E59A-23CD-613B-7FC90F3A268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8CE3ED6-73F1-40C6-F171-F43F67CF4B0B}"/>
              </a:ext>
            </a:extLst>
          </p:cNvPr>
          <p:cNvPicPr>
            <a:picLocks noChangeAspect="1"/>
          </p:cNvPicPr>
          <p:nvPr/>
        </p:nvPicPr>
        <p:blipFill>
          <a:blip r:embed="rId2"/>
          <a:stretch>
            <a:fillRect/>
          </a:stretch>
        </p:blipFill>
        <p:spPr>
          <a:xfrm>
            <a:off x="485192" y="675561"/>
            <a:ext cx="6064898" cy="2965061"/>
          </a:xfrm>
          <a:prstGeom prst="rect">
            <a:avLst/>
          </a:prstGeom>
        </p:spPr>
      </p:pic>
      <p:sp>
        <p:nvSpPr>
          <p:cNvPr id="3" name="Subtitle 2">
            <a:extLst>
              <a:ext uri="{FF2B5EF4-FFF2-40B4-BE49-F238E27FC236}">
                <a16:creationId xmlns:a16="http://schemas.microsoft.com/office/drawing/2014/main" id="{805246CF-FF36-8BB7-E992-A87FFDBE92EA}"/>
              </a:ext>
            </a:extLst>
          </p:cNvPr>
          <p:cNvSpPr>
            <a:spLocks noGrp="1"/>
          </p:cNvSpPr>
          <p:nvPr>
            <p:ph type="subTitle" idx="1"/>
          </p:nvPr>
        </p:nvSpPr>
        <p:spPr>
          <a:xfrm>
            <a:off x="279918" y="3881535"/>
            <a:ext cx="11607282" cy="3387945"/>
          </a:xfrm>
        </p:spPr>
        <p:txBody>
          <a:bodyPr>
            <a:normAutofit/>
          </a:bodyPr>
          <a:lstStyle/>
          <a:p>
            <a:pPr algn="just"/>
            <a:r>
              <a:rPr lang="es-MX" b="1" dirty="0"/>
              <a:t>Al-</a:t>
            </a:r>
            <a:r>
              <a:rPr lang="es-MX" b="1" dirty="0" err="1"/>
              <a:t>Ghazali</a:t>
            </a:r>
            <a:r>
              <a:rPr lang="es-MX" b="1" dirty="0"/>
              <a:t> (c. 1058-1111)</a:t>
            </a:r>
          </a:p>
          <a:p>
            <a:pPr algn="just"/>
            <a:r>
              <a:rPr lang="es-MX" dirty="0"/>
              <a:t>Crítico de la filosofía griega y defensor del sufismo, Al-</a:t>
            </a:r>
            <a:r>
              <a:rPr lang="es-MX" dirty="0" err="1"/>
              <a:t>Ghazali</a:t>
            </a:r>
            <a:r>
              <a:rPr lang="es-MX" dirty="0"/>
              <a:t> fue un teólogo y místico que escribió sobre la incompatibilidad de la filosofía con la religión islámica, aunque también estudió profundamente la filosofía.</a:t>
            </a:r>
          </a:p>
          <a:p>
            <a:pPr algn="just"/>
            <a:r>
              <a:rPr lang="es-MX" dirty="0"/>
              <a:t>Una obra destacada suya es </a:t>
            </a:r>
            <a:r>
              <a:rPr lang="es-MX" i="1" dirty="0"/>
              <a:t>La Incoherencia de los Filósofos</a:t>
            </a:r>
            <a:r>
              <a:rPr lang="es-MX" dirty="0"/>
              <a:t> (o </a:t>
            </a:r>
            <a:r>
              <a:rPr lang="es-MX" i="1" dirty="0" err="1"/>
              <a:t>Tahafut</a:t>
            </a:r>
            <a:r>
              <a:rPr lang="es-MX" i="1" dirty="0"/>
              <a:t> al-</a:t>
            </a:r>
            <a:r>
              <a:rPr lang="es-MX" i="1" dirty="0" err="1"/>
              <a:t>Falasifa</a:t>
            </a:r>
            <a:r>
              <a:rPr lang="es-MX" dirty="0"/>
              <a:t>), donde argumenta contra los filósofos islámicos que apoyaban las ideas de Aristóteles, sosteniendo que ciertos conceptos filosóficos eran incompatibles con el Islam.</a:t>
            </a:r>
          </a:p>
        </p:txBody>
      </p:sp>
      <p:pic>
        <p:nvPicPr>
          <p:cNvPr id="4" name="Picture 3">
            <a:extLst>
              <a:ext uri="{FF2B5EF4-FFF2-40B4-BE49-F238E27FC236}">
                <a16:creationId xmlns:a16="http://schemas.microsoft.com/office/drawing/2014/main" id="{F7CFAA0F-9C7A-010B-F125-A0609C09D725}"/>
              </a:ext>
            </a:extLst>
          </p:cNvPr>
          <p:cNvPicPr>
            <a:picLocks noChangeAspect="1"/>
          </p:cNvPicPr>
          <p:nvPr/>
        </p:nvPicPr>
        <p:blipFill>
          <a:blip r:embed="rId3"/>
          <a:stretch>
            <a:fillRect/>
          </a:stretch>
        </p:blipFill>
        <p:spPr>
          <a:xfrm>
            <a:off x="6550090" y="675561"/>
            <a:ext cx="2474775" cy="2965061"/>
          </a:xfrm>
          <a:prstGeom prst="rect">
            <a:avLst/>
          </a:prstGeom>
        </p:spPr>
      </p:pic>
      <p:pic>
        <p:nvPicPr>
          <p:cNvPr id="6" name="Picture 5">
            <a:extLst>
              <a:ext uri="{FF2B5EF4-FFF2-40B4-BE49-F238E27FC236}">
                <a16:creationId xmlns:a16="http://schemas.microsoft.com/office/drawing/2014/main" id="{F4E373F9-8F8E-B6E1-8B7C-DFB52A430EC0}"/>
              </a:ext>
            </a:extLst>
          </p:cNvPr>
          <p:cNvPicPr>
            <a:picLocks noChangeAspect="1"/>
          </p:cNvPicPr>
          <p:nvPr/>
        </p:nvPicPr>
        <p:blipFill>
          <a:blip r:embed="rId4"/>
          <a:stretch>
            <a:fillRect/>
          </a:stretch>
        </p:blipFill>
        <p:spPr>
          <a:xfrm>
            <a:off x="485192" y="142303"/>
            <a:ext cx="2137294" cy="2400076"/>
          </a:xfrm>
          <a:prstGeom prst="rect">
            <a:avLst/>
          </a:prstGeom>
        </p:spPr>
      </p:pic>
      <p:pic>
        <p:nvPicPr>
          <p:cNvPr id="10" name="Picture 9">
            <a:extLst>
              <a:ext uri="{FF2B5EF4-FFF2-40B4-BE49-F238E27FC236}">
                <a16:creationId xmlns:a16="http://schemas.microsoft.com/office/drawing/2014/main" id="{77815F48-32FF-B1C4-4F15-25D444CC1338}"/>
              </a:ext>
            </a:extLst>
          </p:cNvPr>
          <p:cNvPicPr>
            <a:picLocks noChangeAspect="1"/>
          </p:cNvPicPr>
          <p:nvPr/>
        </p:nvPicPr>
        <p:blipFill>
          <a:blip r:embed="rId5"/>
          <a:stretch>
            <a:fillRect/>
          </a:stretch>
        </p:blipFill>
        <p:spPr>
          <a:xfrm>
            <a:off x="2381931" y="675562"/>
            <a:ext cx="1996684" cy="1866818"/>
          </a:xfrm>
          <a:prstGeom prst="rect">
            <a:avLst/>
          </a:prstGeom>
        </p:spPr>
      </p:pic>
      <p:pic>
        <p:nvPicPr>
          <p:cNvPr id="12" name="Picture 11">
            <a:extLst>
              <a:ext uri="{FF2B5EF4-FFF2-40B4-BE49-F238E27FC236}">
                <a16:creationId xmlns:a16="http://schemas.microsoft.com/office/drawing/2014/main" id="{6B8F3954-05C9-5AAD-FEFB-49AA3ACAA938}"/>
              </a:ext>
            </a:extLst>
          </p:cNvPr>
          <p:cNvPicPr>
            <a:picLocks noChangeAspect="1"/>
          </p:cNvPicPr>
          <p:nvPr/>
        </p:nvPicPr>
        <p:blipFill>
          <a:blip r:embed="rId6"/>
          <a:stretch>
            <a:fillRect/>
          </a:stretch>
        </p:blipFill>
        <p:spPr>
          <a:xfrm>
            <a:off x="9024865" y="675561"/>
            <a:ext cx="2701500" cy="2965061"/>
          </a:xfrm>
          <a:prstGeom prst="rect">
            <a:avLst/>
          </a:prstGeom>
        </p:spPr>
      </p:pic>
      <p:sp>
        <p:nvSpPr>
          <p:cNvPr id="13" name="Rectangle 12">
            <a:extLst>
              <a:ext uri="{FF2B5EF4-FFF2-40B4-BE49-F238E27FC236}">
                <a16:creationId xmlns:a16="http://schemas.microsoft.com/office/drawing/2014/main" id="{7BEFAD3E-1BD0-5562-C88E-FA8071A2F449}"/>
              </a:ext>
            </a:extLst>
          </p:cNvPr>
          <p:cNvSpPr/>
          <p:nvPr/>
        </p:nvSpPr>
        <p:spPr>
          <a:xfrm>
            <a:off x="136849" y="130629"/>
            <a:ext cx="11918302" cy="42174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02280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C84FF-0832-4D30-414A-A3D600D16D5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438B50F-9BC0-6D4E-B753-A06C43352640}"/>
              </a:ext>
            </a:extLst>
          </p:cNvPr>
          <p:cNvSpPr>
            <a:spLocks noGrp="1"/>
          </p:cNvSpPr>
          <p:nvPr>
            <p:ph type="subTitle" idx="1"/>
          </p:nvPr>
        </p:nvSpPr>
        <p:spPr>
          <a:xfrm>
            <a:off x="279918" y="3881535"/>
            <a:ext cx="11607282" cy="3387945"/>
          </a:xfrm>
        </p:spPr>
        <p:txBody>
          <a:bodyPr>
            <a:normAutofit/>
          </a:bodyPr>
          <a:lstStyle/>
          <a:p>
            <a:pPr algn="just"/>
            <a:r>
              <a:rPr lang="es-MX" b="1" dirty="0"/>
              <a:t>Averroes (Ibn </a:t>
            </a:r>
            <a:r>
              <a:rPr lang="es-MX" b="1" dirty="0" err="1"/>
              <a:t>Rushd</a:t>
            </a:r>
            <a:r>
              <a:rPr lang="es-MX" b="1" dirty="0"/>
              <a:t>, c. 1126-1198)</a:t>
            </a:r>
          </a:p>
          <a:p>
            <a:pPr algn="just"/>
            <a:r>
              <a:rPr lang="es-MX" dirty="0"/>
              <a:t>Fue uno de los principales defensores de Aristóteles en el mundo islámico y europeo. Averroes defendió la armonía entre la filosofía y la religión y tuvo una gran influencia en la filosofía escolástica europea.</a:t>
            </a:r>
          </a:p>
          <a:p>
            <a:pPr algn="just"/>
            <a:r>
              <a:rPr lang="es-MX" dirty="0"/>
              <a:t>Una obra importante suya es </a:t>
            </a:r>
            <a:r>
              <a:rPr lang="es-MX" i="1" dirty="0"/>
              <a:t>La Incoherencia de la Incoherencia</a:t>
            </a:r>
            <a:r>
              <a:rPr lang="es-MX" dirty="0"/>
              <a:t> (o </a:t>
            </a:r>
            <a:r>
              <a:rPr lang="es-MX" i="1" dirty="0" err="1"/>
              <a:t>Tahafut</a:t>
            </a:r>
            <a:r>
              <a:rPr lang="es-MX" i="1" dirty="0"/>
              <a:t> al-</a:t>
            </a:r>
            <a:r>
              <a:rPr lang="es-MX" i="1" dirty="0" err="1"/>
              <a:t>Tahafut</a:t>
            </a:r>
            <a:r>
              <a:rPr lang="es-MX" dirty="0"/>
              <a:t>), una refutación directa a Al-</a:t>
            </a:r>
            <a:r>
              <a:rPr lang="es-MX" dirty="0" err="1"/>
              <a:t>Ghazali</a:t>
            </a:r>
            <a:r>
              <a:rPr lang="es-MX" dirty="0"/>
              <a:t> y defensa de la filosofía aristotélica. También es famoso por sus comentarios de Aristóteles, que se tradujeron al latín y circularon ampliamente en Europa.</a:t>
            </a:r>
          </a:p>
        </p:txBody>
      </p:sp>
      <p:pic>
        <p:nvPicPr>
          <p:cNvPr id="4" name="Picture 3">
            <a:extLst>
              <a:ext uri="{FF2B5EF4-FFF2-40B4-BE49-F238E27FC236}">
                <a16:creationId xmlns:a16="http://schemas.microsoft.com/office/drawing/2014/main" id="{5F63F631-F72E-93CA-177C-A7D15D9B857E}"/>
              </a:ext>
            </a:extLst>
          </p:cNvPr>
          <p:cNvPicPr>
            <a:picLocks noChangeAspect="1"/>
          </p:cNvPicPr>
          <p:nvPr/>
        </p:nvPicPr>
        <p:blipFill>
          <a:blip r:embed="rId2"/>
          <a:stretch>
            <a:fillRect/>
          </a:stretch>
        </p:blipFill>
        <p:spPr>
          <a:xfrm>
            <a:off x="839754" y="251446"/>
            <a:ext cx="3881535" cy="3370807"/>
          </a:xfrm>
          <a:prstGeom prst="rect">
            <a:avLst/>
          </a:prstGeom>
        </p:spPr>
      </p:pic>
      <p:pic>
        <p:nvPicPr>
          <p:cNvPr id="6" name="Picture 5">
            <a:extLst>
              <a:ext uri="{FF2B5EF4-FFF2-40B4-BE49-F238E27FC236}">
                <a16:creationId xmlns:a16="http://schemas.microsoft.com/office/drawing/2014/main" id="{4F670670-138A-9556-F9A6-F0A40D418F00}"/>
              </a:ext>
            </a:extLst>
          </p:cNvPr>
          <p:cNvPicPr>
            <a:picLocks noChangeAspect="1"/>
          </p:cNvPicPr>
          <p:nvPr/>
        </p:nvPicPr>
        <p:blipFill>
          <a:blip r:embed="rId3"/>
          <a:stretch>
            <a:fillRect/>
          </a:stretch>
        </p:blipFill>
        <p:spPr>
          <a:xfrm>
            <a:off x="4721289" y="234308"/>
            <a:ext cx="2762478" cy="3387945"/>
          </a:xfrm>
          <a:prstGeom prst="rect">
            <a:avLst/>
          </a:prstGeom>
        </p:spPr>
      </p:pic>
      <p:pic>
        <p:nvPicPr>
          <p:cNvPr id="8" name="Picture 7">
            <a:extLst>
              <a:ext uri="{FF2B5EF4-FFF2-40B4-BE49-F238E27FC236}">
                <a16:creationId xmlns:a16="http://schemas.microsoft.com/office/drawing/2014/main" id="{E063DD8D-2032-64CA-D9D6-3D8613FEA57E}"/>
              </a:ext>
            </a:extLst>
          </p:cNvPr>
          <p:cNvPicPr>
            <a:picLocks noChangeAspect="1"/>
          </p:cNvPicPr>
          <p:nvPr/>
        </p:nvPicPr>
        <p:blipFill>
          <a:blip r:embed="rId4"/>
          <a:stretch>
            <a:fillRect/>
          </a:stretch>
        </p:blipFill>
        <p:spPr>
          <a:xfrm>
            <a:off x="7483766" y="236901"/>
            <a:ext cx="3712967" cy="3385352"/>
          </a:xfrm>
          <a:prstGeom prst="rect">
            <a:avLst/>
          </a:prstGeom>
        </p:spPr>
      </p:pic>
      <p:sp>
        <p:nvSpPr>
          <p:cNvPr id="9" name="Rectangle 8">
            <a:extLst>
              <a:ext uri="{FF2B5EF4-FFF2-40B4-BE49-F238E27FC236}">
                <a16:creationId xmlns:a16="http://schemas.microsoft.com/office/drawing/2014/main" id="{8947C277-7070-B145-FD9F-739E34E0AC38}"/>
              </a:ext>
            </a:extLst>
          </p:cNvPr>
          <p:cNvSpPr/>
          <p:nvPr/>
        </p:nvSpPr>
        <p:spPr>
          <a:xfrm>
            <a:off x="136849" y="130629"/>
            <a:ext cx="11918302" cy="418011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6074678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C392-81D4-57A3-0500-0821AFFE45E3}"/>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72445206-B88D-BE1D-C340-35EDC8D6A8CD}"/>
              </a:ext>
            </a:extLst>
          </p:cNvPr>
          <p:cNvSpPr>
            <a:spLocks noGrp="1"/>
          </p:cNvSpPr>
          <p:nvPr>
            <p:ph idx="1"/>
          </p:nvPr>
        </p:nvSpPr>
        <p:spPr/>
        <p:txBody>
          <a:bodyPr/>
          <a:lstStyle/>
          <a:p>
            <a:endParaRPr lang="es-PE"/>
          </a:p>
        </p:txBody>
      </p:sp>
    </p:spTree>
    <p:extLst>
      <p:ext uri="{BB962C8B-B14F-4D97-AF65-F5344CB8AC3E}">
        <p14:creationId xmlns:p14="http://schemas.microsoft.com/office/powerpoint/2010/main" val="1140443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021A-DA69-483C-6B82-3BBE8A790AF8}"/>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5C15E687-DAEB-2D92-3C85-7FF794F98A5C}"/>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EEE348AA-15A0-4D08-5798-32F102AD21F9}"/>
              </a:ext>
            </a:extLst>
          </p:cNvPr>
          <p:cNvPicPr>
            <a:picLocks noChangeAspect="1"/>
          </p:cNvPicPr>
          <p:nvPr/>
        </p:nvPicPr>
        <p:blipFill>
          <a:blip r:embed="rId2"/>
          <a:stretch>
            <a:fillRect/>
          </a:stretch>
        </p:blipFill>
        <p:spPr>
          <a:xfrm>
            <a:off x="0" y="-1"/>
            <a:ext cx="12192000" cy="6876943"/>
          </a:xfrm>
          <a:prstGeom prst="rect">
            <a:avLst/>
          </a:prstGeom>
        </p:spPr>
      </p:pic>
    </p:spTree>
    <p:extLst>
      <p:ext uri="{BB962C8B-B14F-4D97-AF65-F5344CB8AC3E}">
        <p14:creationId xmlns:p14="http://schemas.microsoft.com/office/powerpoint/2010/main" val="2486042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4562</Words>
  <Application>Microsoft Office PowerPoint</Application>
  <PresentationFormat>Widescreen</PresentationFormat>
  <Paragraphs>206</Paragraphs>
  <Slides>82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82</vt:i4>
      </vt:variant>
    </vt:vector>
  </HeadingPairs>
  <TitlesOfParts>
    <vt:vector size="86" baseType="lpstr">
      <vt:lpstr>Arial</vt:lpstr>
      <vt:lpstr>Calibri</vt:lpstr>
      <vt:lpstr>Calibri Light</vt:lpstr>
      <vt:lpstr>Office Theme</vt:lpstr>
      <vt:lpstr>Filosofía Árabe Medieval</vt:lpstr>
      <vt:lpstr>PowerPoint Presentation</vt:lpstr>
      <vt:lpstr>PowerPoint Presentation</vt:lpstr>
      <vt:lpstr>PowerPoint Presentation</vt:lpstr>
      <vt:lpstr>PowerPoint Presentation</vt:lpstr>
      <vt:lpstr>Filosofía Árabe Medieval</vt:lpstr>
      <vt:lpstr>PowerPoint Presentation</vt:lpstr>
      <vt:lpstr>Filosofía Árabe Medieval</vt:lpstr>
      <vt:lpstr>PowerPoint Presentation</vt:lpstr>
      <vt:lpstr>Filosofía Árabe Medieval</vt:lpstr>
      <vt:lpstr>PowerPoint Presentation</vt:lpstr>
      <vt:lpstr>Filosofía Árabe Medieval</vt:lpstr>
      <vt:lpstr>PowerPoint Presentation</vt:lpstr>
      <vt:lpstr>Filosofía Árabe Medieval</vt:lpstr>
      <vt:lpstr>PowerPoint Presentation</vt:lpstr>
      <vt:lpstr>Filosofía Árabe Medieval</vt:lpstr>
      <vt:lpstr>Filosofía Árabe Medieval</vt:lpstr>
      <vt:lpstr>Filosofía Árabe Medieval</vt:lpstr>
      <vt:lpstr>Filosofía Árabe Medieval</vt:lpstr>
      <vt:lpstr>Filosofía Árabe Medieval</vt:lpstr>
      <vt:lpstr>Filosofía Árabe Medieval</vt:lpstr>
      <vt:lpstr>Filosofía Árabe Medieval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 Garcìa Alcalà</dc:creator>
  <cp:lastModifiedBy>F. Garcìa Alcalà</cp:lastModifiedBy>
  <cp:revision>51</cp:revision>
  <dcterms:created xsi:type="dcterms:W3CDTF">2024-11-02T02:19:17Z</dcterms:created>
  <dcterms:modified xsi:type="dcterms:W3CDTF">2024-11-04T05:49:28Z</dcterms:modified>
</cp:coreProperties>
</file>